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media/image57.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331" r:id="rId2"/>
    <p:sldId id="329" r:id="rId3"/>
    <p:sldId id="384" r:id="rId4"/>
    <p:sldId id="385" r:id="rId5"/>
    <p:sldId id="330" r:id="rId6"/>
    <p:sldId id="332" r:id="rId7"/>
    <p:sldId id="333" r:id="rId8"/>
    <p:sldId id="335" r:id="rId9"/>
    <p:sldId id="334" r:id="rId10"/>
    <p:sldId id="336" r:id="rId11"/>
    <p:sldId id="337" r:id="rId12"/>
    <p:sldId id="339" r:id="rId13"/>
    <p:sldId id="338" r:id="rId14"/>
    <p:sldId id="343" r:id="rId15"/>
    <p:sldId id="344" r:id="rId16"/>
    <p:sldId id="345" r:id="rId17"/>
    <p:sldId id="346" r:id="rId18"/>
    <p:sldId id="381" r:id="rId19"/>
    <p:sldId id="347" r:id="rId20"/>
    <p:sldId id="348" r:id="rId21"/>
    <p:sldId id="349" r:id="rId22"/>
    <p:sldId id="350" r:id="rId23"/>
    <p:sldId id="351" r:id="rId24"/>
    <p:sldId id="353" r:id="rId25"/>
    <p:sldId id="355" r:id="rId26"/>
    <p:sldId id="391" r:id="rId27"/>
    <p:sldId id="361" r:id="rId28"/>
    <p:sldId id="356" r:id="rId29"/>
    <p:sldId id="378" r:id="rId30"/>
    <p:sldId id="358" r:id="rId31"/>
    <p:sldId id="359" r:id="rId32"/>
    <p:sldId id="360" r:id="rId33"/>
    <p:sldId id="362" r:id="rId34"/>
    <p:sldId id="363" r:id="rId35"/>
    <p:sldId id="364" r:id="rId36"/>
    <p:sldId id="357" r:id="rId37"/>
    <p:sldId id="375" r:id="rId38"/>
    <p:sldId id="365" r:id="rId39"/>
    <p:sldId id="366" r:id="rId40"/>
    <p:sldId id="386" r:id="rId41"/>
    <p:sldId id="369" r:id="rId42"/>
    <p:sldId id="392" r:id="rId43"/>
    <p:sldId id="370" r:id="rId44"/>
    <p:sldId id="371" r:id="rId45"/>
    <p:sldId id="372" r:id="rId46"/>
    <p:sldId id="373" r:id="rId47"/>
    <p:sldId id="383" r:id="rId48"/>
    <p:sldId id="374" r:id="rId49"/>
    <p:sldId id="388" r:id="rId50"/>
    <p:sldId id="389" r:id="rId51"/>
    <p:sldId id="390" r:id="rId52"/>
    <p:sldId id="393" r:id="rId53"/>
    <p:sldId id="400" r:id="rId54"/>
    <p:sldId id="394" r:id="rId55"/>
    <p:sldId id="397" r:id="rId56"/>
    <p:sldId id="402" r:id="rId57"/>
    <p:sldId id="405" r:id="rId58"/>
    <p:sldId id="403" r:id="rId59"/>
    <p:sldId id="404" r:id="rId60"/>
    <p:sldId id="398" r:id="rId61"/>
    <p:sldId id="406" r:id="rId62"/>
    <p:sldId id="407" r:id="rId63"/>
    <p:sldId id="401" r:id="rId64"/>
    <p:sldId id="395" r:id="rId65"/>
    <p:sldId id="396" r:id="rId66"/>
    <p:sldId id="399" r:id="rId67"/>
    <p:sldId id="377" r:id="rId68"/>
  </p:sldIdLst>
  <p:sldSz cx="12188825" cy="6858000"/>
  <p:notesSz cx="6858000" cy="9144000"/>
  <p:defaultTextStyle>
    <a:defPPr>
      <a:defRPr lang="en-US"/>
    </a:defPPr>
    <a:lvl1pPr marL="0" algn="l" defTabSz="457181" rtl="0" eaLnBrk="1" latinLnBrk="0" hangingPunct="1">
      <a:defRPr sz="1900" kern="1200">
        <a:solidFill>
          <a:schemeClr val="tx1"/>
        </a:solidFill>
        <a:latin typeface="+mn-lt"/>
        <a:ea typeface="+mn-ea"/>
        <a:cs typeface="+mn-cs"/>
      </a:defRPr>
    </a:lvl1pPr>
    <a:lvl2pPr marL="457181" algn="l" defTabSz="457181" rtl="0" eaLnBrk="1" latinLnBrk="0" hangingPunct="1">
      <a:defRPr sz="1900" kern="1200">
        <a:solidFill>
          <a:schemeClr val="tx1"/>
        </a:solidFill>
        <a:latin typeface="+mn-lt"/>
        <a:ea typeface="+mn-ea"/>
        <a:cs typeface="+mn-cs"/>
      </a:defRPr>
    </a:lvl2pPr>
    <a:lvl3pPr marL="914361" algn="l" defTabSz="457181" rtl="0" eaLnBrk="1" latinLnBrk="0" hangingPunct="1">
      <a:defRPr sz="1900" kern="1200">
        <a:solidFill>
          <a:schemeClr val="tx1"/>
        </a:solidFill>
        <a:latin typeface="+mn-lt"/>
        <a:ea typeface="+mn-ea"/>
        <a:cs typeface="+mn-cs"/>
      </a:defRPr>
    </a:lvl3pPr>
    <a:lvl4pPr marL="1371543" algn="l" defTabSz="457181" rtl="0" eaLnBrk="1" latinLnBrk="0" hangingPunct="1">
      <a:defRPr sz="1900" kern="1200">
        <a:solidFill>
          <a:schemeClr val="tx1"/>
        </a:solidFill>
        <a:latin typeface="+mn-lt"/>
        <a:ea typeface="+mn-ea"/>
        <a:cs typeface="+mn-cs"/>
      </a:defRPr>
    </a:lvl4pPr>
    <a:lvl5pPr marL="1828724" algn="l" defTabSz="457181" rtl="0" eaLnBrk="1" latinLnBrk="0" hangingPunct="1">
      <a:defRPr sz="1900" kern="1200">
        <a:solidFill>
          <a:schemeClr val="tx1"/>
        </a:solidFill>
        <a:latin typeface="+mn-lt"/>
        <a:ea typeface="+mn-ea"/>
        <a:cs typeface="+mn-cs"/>
      </a:defRPr>
    </a:lvl5pPr>
    <a:lvl6pPr marL="2285905" algn="l" defTabSz="457181" rtl="0" eaLnBrk="1" latinLnBrk="0" hangingPunct="1">
      <a:defRPr sz="1900" kern="1200">
        <a:solidFill>
          <a:schemeClr val="tx1"/>
        </a:solidFill>
        <a:latin typeface="+mn-lt"/>
        <a:ea typeface="+mn-ea"/>
        <a:cs typeface="+mn-cs"/>
      </a:defRPr>
    </a:lvl6pPr>
    <a:lvl7pPr marL="2743085" algn="l" defTabSz="457181" rtl="0" eaLnBrk="1" latinLnBrk="0" hangingPunct="1">
      <a:defRPr sz="1900" kern="1200">
        <a:solidFill>
          <a:schemeClr val="tx1"/>
        </a:solidFill>
        <a:latin typeface="+mn-lt"/>
        <a:ea typeface="+mn-ea"/>
        <a:cs typeface="+mn-cs"/>
      </a:defRPr>
    </a:lvl7pPr>
    <a:lvl8pPr marL="3200267" algn="l" defTabSz="457181" rtl="0" eaLnBrk="1" latinLnBrk="0" hangingPunct="1">
      <a:defRPr sz="1900" kern="1200">
        <a:solidFill>
          <a:schemeClr val="tx1"/>
        </a:solidFill>
        <a:latin typeface="+mn-lt"/>
        <a:ea typeface="+mn-ea"/>
        <a:cs typeface="+mn-cs"/>
      </a:defRPr>
    </a:lvl8pPr>
    <a:lvl9pPr marL="3657448" algn="l" defTabSz="457181"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teep Mahato" initials="J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AE3C"/>
    <a:srgbClr val="373536"/>
    <a:srgbClr val="404048"/>
    <a:srgbClr val="F9F9F9"/>
    <a:srgbClr val="F7F7F7"/>
    <a:srgbClr val="009999"/>
    <a:srgbClr val="00CC66"/>
    <a:srgbClr val="9900CC"/>
    <a:srgbClr val="CCCCFF"/>
    <a:srgbClr val="F3F7F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67" autoAdjust="0"/>
    <p:restoredTop sz="84470" autoAdjust="0"/>
  </p:normalViewPr>
  <p:slideViewPr>
    <p:cSldViewPr snapToGrid="0" snapToObjects="1">
      <p:cViewPr varScale="1">
        <p:scale>
          <a:sx n="61" d="100"/>
          <a:sy n="61" d="100"/>
        </p:scale>
        <p:origin x="1188" y="48"/>
      </p:cViewPr>
      <p:guideLst>
        <p:guide orient="horz" pos="2160"/>
        <p:guide pos="3839"/>
      </p:guideLst>
    </p:cSldViewPr>
  </p:slideViewPr>
  <p:notesTextViewPr>
    <p:cViewPr>
      <p:scale>
        <a:sx n="100" d="100"/>
        <a:sy n="100" d="100"/>
      </p:scale>
      <p:origin x="0" y="0"/>
    </p:cViewPr>
  </p:notesTextViewPr>
  <p:sorterViewPr>
    <p:cViewPr>
      <p:scale>
        <a:sx n="75" d="100"/>
        <a:sy n="75" d="100"/>
      </p:scale>
      <p:origin x="0" y="0"/>
    </p:cViewPr>
  </p:sorterViewPr>
  <p:notesViewPr>
    <p:cSldViewPr snapToGrid="0" snapToObjects="1">
      <p:cViewPr varScale="1">
        <p:scale>
          <a:sx n="65" d="100"/>
          <a:sy n="65" d="100"/>
        </p:scale>
        <p:origin x="3082"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61ADA1-B81B-4581-B55F-3EC6CC080DFC}" type="doc">
      <dgm:prSet loTypeId="urn:microsoft.com/office/officeart/2005/8/layout/funnel1" loCatId="process" qsTypeId="urn:microsoft.com/office/officeart/2005/8/quickstyle/simple1" qsCatId="simple" csTypeId="urn:microsoft.com/office/officeart/2005/8/colors/colorful5" csCatId="colorful" phldr="1"/>
      <dgm:spPr/>
      <dgm:t>
        <a:bodyPr/>
        <a:lstStyle/>
        <a:p>
          <a:endParaRPr lang="en-US"/>
        </a:p>
      </dgm:t>
    </dgm:pt>
    <dgm:pt modelId="{A026EAA8-BDDA-4B6D-8B2A-A3D898A06C7B}">
      <dgm:prSet phldrT="[Text]"/>
      <dgm:spPr/>
      <dgm:t>
        <a:bodyPr/>
        <a:lstStyle/>
        <a:p>
          <a:r>
            <a:rPr lang="en-US" b="1" dirty="0" err="1"/>
            <a:t>Youtube</a:t>
          </a:r>
          <a:endParaRPr lang="en-US" b="1" dirty="0"/>
        </a:p>
      </dgm:t>
    </dgm:pt>
    <dgm:pt modelId="{9884BD30-F553-461E-9040-E2844799AD5C}" type="parTrans" cxnId="{D5391558-27D2-4693-BE15-D0385481B591}">
      <dgm:prSet/>
      <dgm:spPr/>
      <dgm:t>
        <a:bodyPr/>
        <a:lstStyle/>
        <a:p>
          <a:endParaRPr lang="en-US"/>
        </a:p>
      </dgm:t>
    </dgm:pt>
    <dgm:pt modelId="{E591B973-965A-478F-BF09-23A6AC20EF95}" type="sibTrans" cxnId="{D5391558-27D2-4693-BE15-D0385481B591}">
      <dgm:prSet/>
      <dgm:spPr/>
      <dgm:t>
        <a:bodyPr/>
        <a:lstStyle/>
        <a:p>
          <a:endParaRPr lang="en-US"/>
        </a:p>
      </dgm:t>
    </dgm:pt>
    <dgm:pt modelId="{F609BC5E-EBCE-4B46-BAAF-A6F4F46FC671}">
      <dgm:prSet phldrT="[Text]"/>
      <dgm:spPr/>
      <dgm:t>
        <a:bodyPr/>
        <a:lstStyle/>
        <a:p>
          <a:r>
            <a:rPr lang="en-US" b="1" dirty="0" err="1"/>
            <a:t>Pluralsight</a:t>
          </a:r>
          <a:endParaRPr lang="en-US" b="1" dirty="0"/>
        </a:p>
      </dgm:t>
    </dgm:pt>
    <dgm:pt modelId="{2827C4CF-B092-4C52-BD98-FF21BB3115C4}" type="parTrans" cxnId="{58418EE2-5B2C-4A7E-80C0-808D066C6795}">
      <dgm:prSet/>
      <dgm:spPr/>
      <dgm:t>
        <a:bodyPr/>
        <a:lstStyle/>
        <a:p>
          <a:endParaRPr lang="en-US"/>
        </a:p>
      </dgm:t>
    </dgm:pt>
    <dgm:pt modelId="{858073A9-EEFC-4328-83B5-B3578F822C38}" type="sibTrans" cxnId="{58418EE2-5B2C-4A7E-80C0-808D066C6795}">
      <dgm:prSet/>
      <dgm:spPr/>
      <dgm:t>
        <a:bodyPr/>
        <a:lstStyle/>
        <a:p>
          <a:endParaRPr lang="en-US"/>
        </a:p>
      </dgm:t>
    </dgm:pt>
    <dgm:pt modelId="{CD08C94E-F469-451A-B5AB-F67F1A925BC9}">
      <dgm:prSet phldrT="[Text]"/>
      <dgm:spPr/>
      <dgm:t>
        <a:bodyPr/>
        <a:lstStyle/>
        <a:p>
          <a:r>
            <a:rPr lang="en-US" b="1" dirty="0"/>
            <a:t>Blogs</a:t>
          </a:r>
        </a:p>
      </dgm:t>
    </dgm:pt>
    <dgm:pt modelId="{1BB5E3FB-9C8B-4571-9D85-FFEBAADB9C98}" type="parTrans" cxnId="{181AB671-14E8-4854-909A-AFF519B5C49C}">
      <dgm:prSet/>
      <dgm:spPr/>
      <dgm:t>
        <a:bodyPr/>
        <a:lstStyle/>
        <a:p>
          <a:endParaRPr lang="en-US"/>
        </a:p>
      </dgm:t>
    </dgm:pt>
    <dgm:pt modelId="{DF580646-2BB0-4073-A58A-4B2994709CAB}" type="sibTrans" cxnId="{181AB671-14E8-4854-909A-AFF519B5C49C}">
      <dgm:prSet/>
      <dgm:spPr/>
      <dgm:t>
        <a:bodyPr/>
        <a:lstStyle/>
        <a:p>
          <a:endParaRPr lang="en-US"/>
        </a:p>
      </dgm:t>
    </dgm:pt>
    <dgm:pt modelId="{40260194-D797-4CB3-A5FB-87EFC6050940}">
      <dgm:prSet phldrT="[Text]"/>
      <dgm:spPr/>
      <dgm:t>
        <a:bodyPr/>
        <a:lstStyle/>
        <a:p>
          <a:r>
            <a:rPr lang="en-US" b="1" dirty="0"/>
            <a:t>This Session</a:t>
          </a:r>
        </a:p>
      </dgm:t>
    </dgm:pt>
    <dgm:pt modelId="{CCA1B368-3AC8-4F4C-BB70-A6756A15F34E}" type="parTrans" cxnId="{BC5A2C12-DD10-4038-8466-A3EC068CFC45}">
      <dgm:prSet/>
      <dgm:spPr/>
      <dgm:t>
        <a:bodyPr/>
        <a:lstStyle/>
        <a:p>
          <a:endParaRPr lang="en-US"/>
        </a:p>
      </dgm:t>
    </dgm:pt>
    <dgm:pt modelId="{B70714C4-9DD8-4E26-BA51-66B30881871B}" type="sibTrans" cxnId="{BC5A2C12-DD10-4038-8466-A3EC068CFC45}">
      <dgm:prSet/>
      <dgm:spPr/>
      <dgm:t>
        <a:bodyPr/>
        <a:lstStyle/>
        <a:p>
          <a:endParaRPr lang="en-US"/>
        </a:p>
      </dgm:t>
    </dgm:pt>
    <dgm:pt modelId="{7A7AD0EE-61F7-4594-BEB3-F75949A72FD2}" type="pres">
      <dgm:prSet presAssocID="{E961ADA1-B81B-4581-B55F-3EC6CC080DFC}" presName="Name0" presStyleCnt="0">
        <dgm:presLayoutVars>
          <dgm:chMax val="4"/>
          <dgm:resizeHandles val="exact"/>
        </dgm:presLayoutVars>
      </dgm:prSet>
      <dgm:spPr/>
    </dgm:pt>
    <dgm:pt modelId="{27643C47-D597-494D-9F31-0CF73DCE38D1}" type="pres">
      <dgm:prSet presAssocID="{E961ADA1-B81B-4581-B55F-3EC6CC080DFC}" presName="ellipse" presStyleLbl="trBgShp" presStyleIdx="0" presStyleCnt="1"/>
      <dgm:spPr/>
    </dgm:pt>
    <dgm:pt modelId="{FD68FCAA-56E5-4FB3-927D-7992866DD8FC}" type="pres">
      <dgm:prSet presAssocID="{E961ADA1-B81B-4581-B55F-3EC6CC080DFC}" presName="arrow1" presStyleLbl="fgShp" presStyleIdx="0" presStyleCnt="1"/>
      <dgm:spPr/>
    </dgm:pt>
    <dgm:pt modelId="{2081D04F-577F-447E-A44F-5823946B5A23}" type="pres">
      <dgm:prSet presAssocID="{E961ADA1-B81B-4581-B55F-3EC6CC080DFC}" presName="rectangle" presStyleLbl="revTx" presStyleIdx="0" presStyleCnt="1">
        <dgm:presLayoutVars>
          <dgm:bulletEnabled val="1"/>
        </dgm:presLayoutVars>
      </dgm:prSet>
      <dgm:spPr/>
    </dgm:pt>
    <dgm:pt modelId="{CB0E2F15-CA1A-49E6-82D4-66DA61B16166}" type="pres">
      <dgm:prSet presAssocID="{F609BC5E-EBCE-4B46-BAAF-A6F4F46FC671}" presName="item1" presStyleLbl="node1" presStyleIdx="0" presStyleCnt="3">
        <dgm:presLayoutVars>
          <dgm:bulletEnabled val="1"/>
        </dgm:presLayoutVars>
      </dgm:prSet>
      <dgm:spPr/>
    </dgm:pt>
    <dgm:pt modelId="{76AB14A9-7C86-4D77-96FE-DA9613205A49}" type="pres">
      <dgm:prSet presAssocID="{CD08C94E-F469-451A-B5AB-F67F1A925BC9}" presName="item2" presStyleLbl="node1" presStyleIdx="1" presStyleCnt="3">
        <dgm:presLayoutVars>
          <dgm:bulletEnabled val="1"/>
        </dgm:presLayoutVars>
      </dgm:prSet>
      <dgm:spPr/>
    </dgm:pt>
    <dgm:pt modelId="{718E4EB9-560A-4662-8BD8-5CE7C2A7F508}" type="pres">
      <dgm:prSet presAssocID="{40260194-D797-4CB3-A5FB-87EFC6050940}" presName="item3" presStyleLbl="node1" presStyleIdx="2" presStyleCnt="3">
        <dgm:presLayoutVars>
          <dgm:bulletEnabled val="1"/>
        </dgm:presLayoutVars>
      </dgm:prSet>
      <dgm:spPr/>
    </dgm:pt>
    <dgm:pt modelId="{E041D241-83CE-4D22-81CC-D4FE70F59CA1}" type="pres">
      <dgm:prSet presAssocID="{E961ADA1-B81B-4581-B55F-3EC6CC080DFC}" presName="funnel" presStyleLbl="trAlignAcc1" presStyleIdx="0" presStyleCnt="1"/>
      <dgm:spPr/>
    </dgm:pt>
  </dgm:ptLst>
  <dgm:cxnLst>
    <dgm:cxn modelId="{BC5A2C12-DD10-4038-8466-A3EC068CFC45}" srcId="{E961ADA1-B81B-4581-B55F-3EC6CC080DFC}" destId="{40260194-D797-4CB3-A5FB-87EFC6050940}" srcOrd="3" destOrd="0" parTransId="{CCA1B368-3AC8-4F4C-BB70-A6756A15F34E}" sibTransId="{B70714C4-9DD8-4E26-BA51-66B30881871B}"/>
    <dgm:cxn modelId="{181AB671-14E8-4854-909A-AFF519B5C49C}" srcId="{E961ADA1-B81B-4581-B55F-3EC6CC080DFC}" destId="{CD08C94E-F469-451A-B5AB-F67F1A925BC9}" srcOrd="2" destOrd="0" parTransId="{1BB5E3FB-9C8B-4571-9D85-FFEBAADB9C98}" sibTransId="{DF580646-2BB0-4073-A58A-4B2994709CAB}"/>
    <dgm:cxn modelId="{2002E672-FBD8-41DB-BCF3-A2D6742386A4}" type="presOf" srcId="{40260194-D797-4CB3-A5FB-87EFC6050940}" destId="{2081D04F-577F-447E-A44F-5823946B5A23}" srcOrd="0" destOrd="0" presId="urn:microsoft.com/office/officeart/2005/8/layout/funnel1"/>
    <dgm:cxn modelId="{3B31D153-A7D6-438E-A0B1-38180265E8ED}" type="presOf" srcId="{CD08C94E-F469-451A-B5AB-F67F1A925BC9}" destId="{CB0E2F15-CA1A-49E6-82D4-66DA61B16166}" srcOrd="0" destOrd="0" presId="urn:microsoft.com/office/officeart/2005/8/layout/funnel1"/>
    <dgm:cxn modelId="{D5391558-27D2-4693-BE15-D0385481B591}" srcId="{E961ADA1-B81B-4581-B55F-3EC6CC080DFC}" destId="{A026EAA8-BDDA-4B6D-8B2A-A3D898A06C7B}" srcOrd="0" destOrd="0" parTransId="{9884BD30-F553-461E-9040-E2844799AD5C}" sibTransId="{E591B973-965A-478F-BF09-23A6AC20EF95}"/>
    <dgm:cxn modelId="{988528A2-9694-4E45-9E7E-88461B7BE43A}" type="presOf" srcId="{E961ADA1-B81B-4581-B55F-3EC6CC080DFC}" destId="{7A7AD0EE-61F7-4594-BEB3-F75949A72FD2}" srcOrd="0" destOrd="0" presId="urn:microsoft.com/office/officeart/2005/8/layout/funnel1"/>
    <dgm:cxn modelId="{0EDEB6B2-20EF-4102-81B9-32196748AE97}" type="presOf" srcId="{F609BC5E-EBCE-4B46-BAAF-A6F4F46FC671}" destId="{76AB14A9-7C86-4D77-96FE-DA9613205A49}" srcOrd="0" destOrd="0" presId="urn:microsoft.com/office/officeart/2005/8/layout/funnel1"/>
    <dgm:cxn modelId="{016920B4-92AD-459C-81FD-96B5D06928E4}" type="presOf" srcId="{A026EAA8-BDDA-4B6D-8B2A-A3D898A06C7B}" destId="{718E4EB9-560A-4662-8BD8-5CE7C2A7F508}" srcOrd="0" destOrd="0" presId="urn:microsoft.com/office/officeart/2005/8/layout/funnel1"/>
    <dgm:cxn modelId="{58418EE2-5B2C-4A7E-80C0-808D066C6795}" srcId="{E961ADA1-B81B-4581-B55F-3EC6CC080DFC}" destId="{F609BC5E-EBCE-4B46-BAAF-A6F4F46FC671}" srcOrd="1" destOrd="0" parTransId="{2827C4CF-B092-4C52-BD98-FF21BB3115C4}" sibTransId="{858073A9-EEFC-4328-83B5-B3578F822C38}"/>
    <dgm:cxn modelId="{D5A5955C-B9EF-49B9-A8A6-5AA235A61894}" type="presParOf" srcId="{7A7AD0EE-61F7-4594-BEB3-F75949A72FD2}" destId="{27643C47-D597-494D-9F31-0CF73DCE38D1}" srcOrd="0" destOrd="0" presId="urn:microsoft.com/office/officeart/2005/8/layout/funnel1"/>
    <dgm:cxn modelId="{0B2FB85C-F493-4120-9EB0-5514319E170E}" type="presParOf" srcId="{7A7AD0EE-61F7-4594-BEB3-F75949A72FD2}" destId="{FD68FCAA-56E5-4FB3-927D-7992866DD8FC}" srcOrd="1" destOrd="0" presId="urn:microsoft.com/office/officeart/2005/8/layout/funnel1"/>
    <dgm:cxn modelId="{BB4A2E07-6ABB-43F9-888B-247B66901A20}" type="presParOf" srcId="{7A7AD0EE-61F7-4594-BEB3-F75949A72FD2}" destId="{2081D04F-577F-447E-A44F-5823946B5A23}" srcOrd="2" destOrd="0" presId="urn:microsoft.com/office/officeart/2005/8/layout/funnel1"/>
    <dgm:cxn modelId="{7BBAB152-592A-4949-A5F8-F3C7491D6BF3}" type="presParOf" srcId="{7A7AD0EE-61F7-4594-BEB3-F75949A72FD2}" destId="{CB0E2F15-CA1A-49E6-82D4-66DA61B16166}" srcOrd="3" destOrd="0" presId="urn:microsoft.com/office/officeart/2005/8/layout/funnel1"/>
    <dgm:cxn modelId="{9D93EFBD-72C3-4C2E-809A-F818EC9A5605}" type="presParOf" srcId="{7A7AD0EE-61F7-4594-BEB3-F75949A72FD2}" destId="{76AB14A9-7C86-4D77-96FE-DA9613205A49}" srcOrd="4" destOrd="0" presId="urn:microsoft.com/office/officeart/2005/8/layout/funnel1"/>
    <dgm:cxn modelId="{BE44CB0A-C3F0-462C-A204-6751BAD68C08}" type="presParOf" srcId="{7A7AD0EE-61F7-4594-BEB3-F75949A72FD2}" destId="{718E4EB9-560A-4662-8BD8-5CE7C2A7F508}" srcOrd="5" destOrd="0" presId="urn:microsoft.com/office/officeart/2005/8/layout/funnel1"/>
    <dgm:cxn modelId="{9324C942-8A48-4A0F-B08B-22C3D3E53232}" type="presParOf" srcId="{7A7AD0EE-61F7-4594-BEB3-F75949A72FD2}" destId="{E041D241-83CE-4D22-81CC-D4FE70F59CA1}"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2D791E-99E5-464C-A132-B6581293EDD0}" type="doc">
      <dgm:prSet loTypeId="urn:microsoft.com/office/officeart/2005/8/layout/venn2" loCatId="relationship" qsTypeId="urn:microsoft.com/office/officeart/2005/8/quickstyle/simple1" qsCatId="simple" csTypeId="urn:microsoft.com/office/officeart/2005/8/colors/colorful5" csCatId="colorful" phldr="1"/>
      <dgm:spPr/>
      <dgm:t>
        <a:bodyPr/>
        <a:lstStyle/>
        <a:p>
          <a:endParaRPr lang="en-US"/>
        </a:p>
      </dgm:t>
    </dgm:pt>
    <dgm:pt modelId="{2B865871-5B0C-490F-8B18-DB84FA877935}" type="pres">
      <dgm:prSet presAssocID="{302D791E-99E5-464C-A132-B6581293EDD0}" presName="Name0" presStyleCnt="0">
        <dgm:presLayoutVars>
          <dgm:chMax val="7"/>
          <dgm:resizeHandles val="exact"/>
        </dgm:presLayoutVars>
      </dgm:prSet>
      <dgm:spPr/>
    </dgm:pt>
  </dgm:ptLst>
  <dgm:cxnLst>
    <dgm:cxn modelId="{F5CA59D2-134B-49F6-91BE-FBFE03819F04}" type="presOf" srcId="{302D791E-99E5-464C-A132-B6581293EDD0}" destId="{2B865871-5B0C-490F-8B18-DB84FA877935}" srcOrd="0"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88A297-D2C2-432B-8388-3FDECE9E48C3}"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3FE2DC5F-A915-4BBC-BAAD-4CCDC846AF8E}">
      <dgm:prSet phldrT="[Text]"/>
      <dgm:spPr/>
      <dgm:t>
        <a:bodyPr/>
        <a:lstStyle/>
        <a:p>
          <a:r>
            <a:rPr lang="en-US" b="0" i="0" u="none" dirty="0"/>
            <a:t>Text Processing</a:t>
          </a:r>
          <a:endParaRPr lang="en-US" dirty="0"/>
        </a:p>
      </dgm:t>
    </dgm:pt>
    <dgm:pt modelId="{8C5185AC-E64C-432F-B088-29608ED32A41}" type="parTrans" cxnId="{6F48FCB0-DAE7-466E-8A41-0E917CBE78D2}">
      <dgm:prSet/>
      <dgm:spPr/>
      <dgm:t>
        <a:bodyPr/>
        <a:lstStyle/>
        <a:p>
          <a:endParaRPr lang="en-US"/>
        </a:p>
      </dgm:t>
    </dgm:pt>
    <dgm:pt modelId="{C4C20B00-E159-417C-A561-093696479A98}" type="sibTrans" cxnId="{6F48FCB0-DAE7-466E-8A41-0E917CBE78D2}">
      <dgm:prSet/>
      <dgm:spPr/>
      <dgm:t>
        <a:bodyPr/>
        <a:lstStyle/>
        <a:p>
          <a:endParaRPr lang="en-US"/>
        </a:p>
      </dgm:t>
    </dgm:pt>
    <dgm:pt modelId="{87571151-2B9D-4C6B-AB39-87D5431EEC09}">
      <dgm:prSet phldrT="[Text]"/>
      <dgm:spPr/>
      <dgm:t>
        <a:bodyPr/>
        <a:lstStyle/>
        <a:p>
          <a:r>
            <a:rPr lang="en-US" dirty="0"/>
            <a:t>RNTN</a:t>
          </a:r>
        </a:p>
      </dgm:t>
    </dgm:pt>
    <dgm:pt modelId="{279C1366-E6B7-4A9A-BAA1-1378A3EC4453}" type="parTrans" cxnId="{57C6BF7B-3073-482F-AD3B-D5B51E89FF11}">
      <dgm:prSet/>
      <dgm:spPr/>
      <dgm:t>
        <a:bodyPr/>
        <a:lstStyle/>
        <a:p>
          <a:endParaRPr lang="en-US"/>
        </a:p>
      </dgm:t>
    </dgm:pt>
    <dgm:pt modelId="{68AFD0A9-5230-4A9F-8940-32963F34E6E0}" type="sibTrans" cxnId="{57C6BF7B-3073-482F-AD3B-D5B51E89FF11}">
      <dgm:prSet/>
      <dgm:spPr/>
      <dgm:t>
        <a:bodyPr/>
        <a:lstStyle/>
        <a:p>
          <a:endParaRPr lang="en-US"/>
        </a:p>
      </dgm:t>
    </dgm:pt>
    <dgm:pt modelId="{834E9776-A60A-4605-B151-2BC9BEBD18CF}">
      <dgm:prSet phldrT="[Text]"/>
      <dgm:spPr/>
      <dgm:t>
        <a:bodyPr/>
        <a:lstStyle/>
        <a:p>
          <a:r>
            <a:rPr lang="en-US" dirty="0"/>
            <a:t>RNN</a:t>
          </a:r>
        </a:p>
      </dgm:t>
    </dgm:pt>
    <dgm:pt modelId="{B77C077A-57F0-4E1E-99B1-D966461D5B88}" type="parTrans" cxnId="{C4A47DF7-580F-4D74-BD17-BE61B9657495}">
      <dgm:prSet/>
      <dgm:spPr/>
      <dgm:t>
        <a:bodyPr/>
        <a:lstStyle/>
        <a:p>
          <a:endParaRPr lang="en-US"/>
        </a:p>
      </dgm:t>
    </dgm:pt>
    <dgm:pt modelId="{F6EB2246-D9D9-4618-8FD8-E677B159EBDB}" type="sibTrans" cxnId="{C4A47DF7-580F-4D74-BD17-BE61B9657495}">
      <dgm:prSet/>
      <dgm:spPr/>
      <dgm:t>
        <a:bodyPr/>
        <a:lstStyle/>
        <a:p>
          <a:endParaRPr lang="en-US"/>
        </a:p>
      </dgm:t>
    </dgm:pt>
    <dgm:pt modelId="{E651B599-043A-458B-ABA8-432FB3049C6B}">
      <dgm:prSet phldrT="[Text]"/>
      <dgm:spPr/>
      <dgm:t>
        <a:bodyPr/>
        <a:lstStyle/>
        <a:p>
          <a:r>
            <a:rPr lang="en-US" b="0" i="0" u="none" dirty="0"/>
            <a:t>Image Recognition</a:t>
          </a:r>
          <a:endParaRPr lang="en-US" dirty="0"/>
        </a:p>
      </dgm:t>
    </dgm:pt>
    <dgm:pt modelId="{F675BA41-3766-49EC-ACDF-3408C74CCAAD}" type="parTrans" cxnId="{5717B8DA-A062-401E-8599-8FA83D5C32BB}">
      <dgm:prSet/>
      <dgm:spPr/>
      <dgm:t>
        <a:bodyPr/>
        <a:lstStyle/>
        <a:p>
          <a:endParaRPr lang="en-US"/>
        </a:p>
      </dgm:t>
    </dgm:pt>
    <dgm:pt modelId="{CAB882F4-A989-4207-8507-C2E6414DD15F}" type="sibTrans" cxnId="{5717B8DA-A062-401E-8599-8FA83D5C32BB}">
      <dgm:prSet/>
      <dgm:spPr/>
      <dgm:t>
        <a:bodyPr/>
        <a:lstStyle/>
        <a:p>
          <a:endParaRPr lang="en-US"/>
        </a:p>
      </dgm:t>
    </dgm:pt>
    <dgm:pt modelId="{A5351BD4-5A3C-495E-871F-3C17E685075E}">
      <dgm:prSet phldrT="[Text]"/>
      <dgm:spPr/>
      <dgm:t>
        <a:bodyPr/>
        <a:lstStyle/>
        <a:p>
          <a:r>
            <a:rPr lang="en-US" dirty="0"/>
            <a:t>DBN</a:t>
          </a:r>
        </a:p>
      </dgm:t>
    </dgm:pt>
    <dgm:pt modelId="{02A4DB0E-0E15-43FE-AA2B-661AA6BE78DF}" type="parTrans" cxnId="{F67BC9F0-978B-4A8D-BCC8-3CD0CE7F9963}">
      <dgm:prSet/>
      <dgm:spPr/>
      <dgm:t>
        <a:bodyPr/>
        <a:lstStyle/>
        <a:p>
          <a:endParaRPr lang="en-US"/>
        </a:p>
      </dgm:t>
    </dgm:pt>
    <dgm:pt modelId="{C39B8E2F-79A7-4647-99ED-0149F55B456A}" type="sibTrans" cxnId="{F67BC9F0-978B-4A8D-BCC8-3CD0CE7F9963}">
      <dgm:prSet/>
      <dgm:spPr/>
      <dgm:t>
        <a:bodyPr/>
        <a:lstStyle/>
        <a:p>
          <a:endParaRPr lang="en-US"/>
        </a:p>
      </dgm:t>
    </dgm:pt>
    <dgm:pt modelId="{22BFC999-BF04-4338-8801-12AABEBDB781}">
      <dgm:prSet phldrT="[Text]"/>
      <dgm:spPr/>
      <dgm:t>
        <a:bodyPr/>
        <a:lstStyle/>
        <a:p>
          <a:r>
            <a:rPr lang="en-US" dirty="0"/>
            <a:t>CNN</a:t>
          </a:r>
        </a:p>
      </dgm:t>
    </dgm:pt>
    <dgm:pt modelId="{DFF72DC8-D33A-4BC8-85C2-E2FE1D38B330}" type="parTrans" cxnId="{46E2E2CD-E351-4E00-A0EB-007D1DD10150}">
      <dgm:prSet/>
      <dgm:spPr/>
      <dgm:t>
        <a:bodyPr/>
        <a:lstStyle/>
        <a:p>
          <a:endParaRPr lang="en-US"/>
        </a:p>
      </dgm:t>
    </dgm:pt>
    <dgm:pt modelId="{23106017-0572-47FD-98D2-36865C1C98A5}" type="sibTrans" cxnId="{46E2E2CD-E351-4E00-A0EB-007D1DD10150}">
      <dgm:prSet/>
      <dgm:spPr/>
      <dgm:t>
        <a:bodyPr/>
        <a:lstStyle/>
        <a:p>
          <a:endParaRPr lang="en-US"/>
        </a:p>
      </dgm:t>
    </dgm:pt>
    <dgm:pt modelId="{A7399B30-507A-4AC6-B632-D232D61E77A6}">
      <dgm:prSet phldrT="[Text]"/>
      <dgm:spPr/>
      <dgm:t>
        <a:bodyPr/>
        <a:lstStyle/>
        <a:p>
          <a:r>
            <a:rPr lang="en-US" b="0" i="0" u="none" dirty="0"/>
            <a:t>Object Recognition</a:t>
          </a:r>
          <a:endParaRPr lang="en-US" dirty="0"/>
        </a:p>
      </dgm:t>
    </dgm:pt>
    <dgm:pt modelId="{5BF7A99A-8773-4AA4-B6CF-4D1AC502A7AA}" type="parTrans" cxnId="{BD9D57E3-935E-45BF-B7C6-A192E39F4D7B}">
      <dgm:prSet/>
      <dgm:spPr/>
      <dgm:t>
        <a:bodyPr/>
        <a:lstStyle/>
        <a:p>
          <a:endParaRPr lang="en-US"/>
        </a:p>
      </dgm:t>
    </dgm:pt>
    <dgm:pt modelId="{29BB8CA9-3BA7-4E1A-99A6-86F555E6A554}" type="sibTrans" cxnId="{BD9D57E3-935E-45BF-B7C6-A192E39F4D7B}">
      <dgm:prSet/>
      <dgm:spPr/>
      <dgm:t>
        <a:bodyPr/>
        <a:lstStyle/>
        <a:p>
          <a:endParaRPr lang="en-US"/>
        </a:p>
      </dgm:t>
    </dgm:pt>
    <dgm:pt modelId="{1F7CA500-D9B2-41D0-9CEB-1B00FD043A89}">
      <dgm:prSet phldrT="[Text]"/>
      <dgm:spPr/>
      <dgm:t>
        <a:bodyPr/>
        <a:lstStyle/>
        <a:p>
          <a:r>
            <a:rPr lang="en-US" dirty="0"/>
            <a:t>RNTN</a:t>
          </a:r>
        </a:p>
      </dgm:t>
    </dgm:pt>
    <dgm:pt modelId="{87D9FC29-77E3-4CA8-8235-900982BC64DB}" type="parTrans" cxnId="{D039E729-D0B7-4EE9-93B2-5501A6EC4170}">
      <dgm:prSet/>
      <dgm:spPr/>
      <dgm:t>
        <a:bodyPr/>
        <a:lstStyle/>
        <a:p>
          <a:endParaRPr lang="en-US"/>
        </a:p>
      </dgm:t>
    </dgm:pt>
    <dgm:pt modelId="{9B7F9D3F-EC28-47A7-B745-FEDD3CEAB240}" type="sibTrans" cxnId="{D039E729-D0B7-4EE9-93B2-5501A6EC4170}">
      <dgm:prSet/>
      <dgm:spPr/>
      <dgm:t>
        <a:bodyPr/>
        <a:lstStyle/>
        <a:p>
          <a:endParaRPr lang="en-US"/>
        </a:p>
      </dgm:t>
    </dgm:pt>
    <dgm:pt modelId="{A5BB0816-D155-46DD-A676-28BF310EAEB5}">
      <dgm:prSet phldrT="[Text]"/>
      <dgm:spPr/>
      <dgm:t>
        <a:bodyPr/>
        <a:lstStyle/>
        <a:p>
          <a:r>
            <a:rPr lang="en-US" dirty="0"/>
            <a:t>CNN</a:t>
          </a:r>
        </a:p>
      </dgm:t>
    </dgm:pt>
    <dgm:pt modelId="{98161053-C7DC-458A-9344-35657A996D9D}" type="parTrans" cxnId="{65C7509C-8421-468C-BDD9-72DA45B4F338}">
      <dgm:prSet/>
      <dgm:spPr/>
      <dgm:t>
        <a:bodyPr/>
        <a:lstStyle/>
        <a:p>
          <a:endParaRPr lang="en-US"/>
        </a:p>
      </dgm:t>
    </dgm:pt>
    <dgm:pt modelId="{F4F5C192-88BE-4B04-895B-08A0AB6EC176}" type="sibTrans" cxnId="{65C7509C-8421-468C-BDD9-72DA45B4F338}">
      <dgm:prSet/>
      <dgm:spPr/>
      <dgm:t>
        <a:bodyPr/>
        <a:lstStyle/>
        <a:p>
          <a:endParaRPr lang="en-US"/>
        </a:p>
      </dgm:t>
    </dgm:pt>
    <dgm:pt modelId="{E4F67054-68AF-4E36-A42F-E3F0A828CBAA}">
      <dgm:prSet phldrT="[Text]"/>
      <dgm:spPr/>
      <dgm:t>
        <a:bodyPr/>
        <a:lstStyle/>
        <a:p>
          <a:r>
            <a:rPr lang="en-US" b="0" i="0" u="none" dirty="0"/>
            <a:t>Speech Recognition</a:t>
          </a:r>
          <a:endParaRPr lang="en-US" dirty="0"/>
        </a:p>
      </dgm:t>
    </dgm:pt>
    <dgm:pt modelId="{53C48B1E-6AF9-43BD-8339-0F4EFDADA4EE}" type="parTrans" cxnId="{0099B85E-8725-42B8-AF88-8AE6C93B4C8A}">
      <dgm:prSet/>
      <dgm:spPr/>
      <dgm:t>
        <a:bodyPr/>
        <a:lstStyle/>
        <a:p>
          <a:endParaRPr lang="en-US"/>
        </a:p>
      </dgm:t>
    </dgm:pt>
    <dgm:pt modelId="{218A732D-BF48-4EC0-B2BF-C4D699881EA2}" type="sibTrans" cxnId="{0099B85E-8725-42B8-AF88-8AE6C93B4C8A}">
      <dgm:prSet/>
      <dgm:spPr/>
      <dgm:t>
        <a:bodyPr/>
        <a:lstStyle/>
        <a:p>
          <a:endParaRPr lang="en-US"/>
        </a:p>
      </dgm:t>
    </dgm:pt>
    <dgm:pt modelId="{7CEF5609-4A4A-49D9-8309-A1F81D3C79B9}">
      <dgm:prSet phldrT="[Text]"/>
      <dgm:spPr/>
      <dgm:t>
        <a:bodyPr/>
        <a:lstStyle/>
        <a:p>
          <a:r>
            <a:rPr lang="en-US" dirty="0"/>
            <a:t>RNN</a:t>
          </a:r>
        </a:p>
      </dgm:t>
    </dgm:pt>
    <dgm:pt modelId="{89C93A0F-6D16-4545-8858-923ABA080691}" type="parTrans" cxnId="{6422AA9E-28AA-4B56-87A5-666F94A42272}">
      <dgm:prSet/>
      <dgm:spPr/>
      <dgm:t>
        <a:bodyPr/>
        <a:lstStyle/>
        <a:p>
          <a:endParaRPr lang="en-US"/>
        </a:p>
      </dgm:t>
    </dgm:pt>
    <dgm:pt modelId="{F1A79CD3-7F55-4DAB-8F06-F82765C08439}" type="sibTrans" cxnId="{6422AA9E-28AA-4B56-87A5-666F94A42272}">
      <dgm:prSet/>
      <dgm:spPr/>
      <dgm:t>
        <a:bodyPr/>
        <a:lstStyle/>
        <a:p>
          <a:endParaRPr lang="en-US"/>
        </a:p>
      </dgm:t>
    </dgm:pt>
    <dgm:pt modelId="{5EDDE02E-E89A-4EAC-AFFE-B4E9F414560D}" type="pres">
      <dgm:prSet presAssocID="{C688A297-D2C2-432B-8388-3FDECE9E48C3}" presName="Name0" presStyleCnt="0">
        <dgm:presLayoutVars>
          <dgm:dir/>
          <dgm:animLvl val="lvl"/>
          <dgm:resizeHandles val="exact"/>
        </dgm:presLayoutVars>
      </dgm:prSet>
      <dgm:spPr/>
    </dgm:pt>
    <dgm:pt modelId="{5CD25C1F-1005-49B3-8BB1-9FC046AF3595}" type="pres">
      <dgm:prSet presAssocID="{3FE2DC5F-A915-4BBC-BAAD-4CCDC846AF8E}" presName="linNode" presStyleCnt="0"/>
      <dgm:spPr/>
    </dgm:pt>
    <dgm:pt modelId="{05ADD0B8-CC4B-4E28-9931-CAB697CC5A91}" type="pres">
      <dgm:prSet presAssocID="{3FE2DC5F-A915-4BBC-BAAD-4CCDC846AF8E}" presName="parentText" presStyleLbl="node1" presStyleIdx="0" presStyleCnt="4">
        <dgm:presLayoutVars>
          <dgm:chMax val="1"/>
          <dgm:bulletEnabled val="1"/>
        </dgm:presLayoutVars>
      </dgm:prSet>
      <dgm:spPr/>
    </dgm:pt>
    <dgm:pt modelId="{AD3943AF-C304-47AF-A7C1-D9C05B543B7A}" type="pres">
      <dgm:prSet presAssocID="{3FE2DC5F-A915-4BBC-BAAD-4CCDC846AF8E}" presName="descendantText" presStyleLbl="alignAccFollowNode1" presStyleIdx="0" presStyleCnt="4">
        <dgm:presLayoutVars>
          <dgm:bulletEnabled val="1"/>
        </dgm:presLayoutVars>
      </dgm:prSet>
      <dgm:spPr/>
    </dgm:pt>
    <dgm:pt modelId="{3485DFBA-0EA8-417F-A700-35A74C580F98}" type="pres">
      <dgm:prSet presAssocID="{C4C20B00-E159-417C-A561-093696479A98}" presName="sp" presStyleCnt="0"/>
      <dgm:spPr/>
    </dgm:pt>
    <dgm:pt modelId="{366BE9E4-E4DA-43BC-A11B-D299AA65CFC0}" type="pres">
      <dgm:prSet presAssocID="{E651B599-043A-458B-ABA8-432FB3049C6B}" presName="linNode" presStyleCnt="0"/>
      <dgm:spPr/>
    </dgm:pt>
    <dgm:pt modelId="{849A794C-D95D-4B31-9783-F2D27D05C95E}" type="pres">
      <dgm:prSet presAssocID="{E651B599-043A-458B-ABA8-432FB3049C6B}" presName="parentText" presStyleLbl="node1" presStyleIdx="1" presStyleCnt="4">
        <dgm:presLayoutVars>
          <dgm:chMax val="1"/>
          <dgm:bulletEnabled val="1"/>
        </dgm:presLayoutVars>
      </dgm:prSet>
      <dgm:spPr/>
    </dgm:pt>
    <dgm:pt modelId="{F8C32452-327F-4487-B961-CD2BF8A34647}" type="pres">
      <dgm:prSet presAssocID="{E651B599-043A-458B-ABA8-432FB3049C6B}" presName="descendantText" presStyleLbl="alignAccFollowNode1" presStyleIdx="1" presStyleCnt="4">
        <dgm:presLayoutVars>
          <dgm:bulletEnabled val="1"/>
        </dgm:presLayoutVars>
      </dgm:prSet>
      <dgm:spPr/>
    </dgm:pt>
    <dgm:pt modelId="{A392C32F-F4AA-46E1-869B-7D10B481D834}" type="pres">
      <dgm:prSet presAssocID="{CAB882F4-A989-4207-8507-C2E6414DD15F}" presName="sp" presStyleCnt="0"/>
      <dgm:spPr/>
    </dgm:pt>
    <dgm:pt modelId="{A0E466DC-DD40-43EA-887D-3E8AE1273B27}" type="pres">
      <dgm:prSet presAssocID="{A7399B30-507A-4AC6-B632-D232D61E77A6}" presName="linNode" presStyleCnt="0"/>
      <dgm:spPr/>
    </dgm:pt>
    <dgm:pt modelId="{1273D18E-6FBE-4693-85AB-C650D01CD446}" type="pres">
      <dgm:prSet presAssocID="{A7399B30-507A-4AC6-B632-D232D61E77A6}" presName="parentText" presStyleLbl="node1" presStyleIdx="2" presStyleCnt="4">
        <dgm:presLayoutVars>
          <dgm:chMax val="1"/>
          <dgm:bulletEnabled val="1"/>
        </dgm:presLayoutVars>
      </dgm:prSet>
      <dgm:spPr/>
    </dgm:pt>
    <dgm:pt modelId="{50AB8DE3-E1E4-4A06-B2A2-CD9A9A64EE1E}" type="pres">
      <dgm:prSet presAssocID="{A7399B30-507A-4AC6-B632-D232D61E77A6}" presName="descendantText" presStyleLbl="alignAccFollowNode1" presStyleIdx="2" presStyleCnt="4">
        <dgm:presLayoutVars>
          <dgm:bulletEnabled val="1"/>
        </dgm:presLayoutVars>
      </dgm:prSet>
      <dgm:spPr/>
    </dgm:pt>
    <dgm:pt modelId="{BA2B5DE1-B873-472B-AC7D-5287F4F62C8B}" type="pres">
      <dgm:prSet presAssocID="{29BB8CA9-3BA7-4E1A-99A6-86F555E6A554}" presName="sp" presStyleCnt="0"/>
      <dgm:spPr/>
    </dgm:pt>
    <dgm:pt modelId="{6DC7008F-EB0D-4F06-AE9B-53016990EC74}" type="pres">
      <dgm:prSet presAssocID="{E4F67054-68AF-4E36-A42F-E3F0A828CBAA}" presName="linNode" presStyleCnt="0"/>
      <dgm:spPr/>
    </dgm:pt>
    <dgm:pt modelId="{41E84548-0C7F-4016-87D8-12F0925C1BE0}" type="pres">
      <dgm:prSet presAssocID="{E4F67054-68AF-4E36-A42F-E3F0A828CBAA}" presName="parentText" presStyleLbl="node1" presStyleIdx="3" presStyleCnt="4">
        <dgm:presLayoutVars>
          <dgm:chMax val="1"/>
          <dgm:bulletEnabled val="1"/>
        </dgm:presLayoutVars>
      </dgm:prSet>
      <dgm:spPr/>
    </dgm:pt>
    <dgm:pt modelId="{C22E3808-A70E-462D-AADB-EF7B68DFEADB}" type="pres">
      <dgm:prSet presAssocID="{E4F67054-68AF-4E36-A42F-E3F0A828CBAA}" presName="descendantText" presStyleLbl="alignAccFollowNode1" presStyleIdx="3" presStyleCnt="4">
        <dgm:presLayoutVars>
          <dgm:bulletEnabled val="1"/>
        </dgm:presLayoutVars>
      </dgm:prSet>
      <dgm:spPr/>
    </dgm:pt>
  </dgm:ptLst>
  <dgm:cxnLst>
    <dgm:cxn modelId="{A31EDF18-3C52-48B7-A4D4-E0DAEA4C0E0E}" type="presOf" srcId="{A5351BD4-5A3C-495E-871F-3C17E685075E}" destId="{F8C32452-327F-4487-B961-CD2BF8A34647}" srcOrd="0" destOrd="0" presId="urn:microsoft.com/office/officeart/2005/8/layout/vList5"/>
    <dgm:cxn modelId="{D039E729-D0B7-4EE9-93B2-5501A6EC4170}" srcId="{A7399B30-507A-4AC6-B632-D232D61E77A6}" destId="{1F7CA500-D9B2-41D0-9CEB-1B00FD043A89}" srcOrd="0" destOrd="0" parTransId="{87D9FC29-77E3-4CA8-8235-900982BC64DB}" sibTransId="{9B7F9D3F-EC28-47A7-B745-FEDD3CEAB240}"/>
    <dgm:cxn modelId="{70544330-9C06-43D8-BD35-20B9DB3B1739}" type="presOf" srcId="{22BFC999-BF04-4338-8801-12AABEBDB781}" destId="{F8C32452-327F-4487-B961-CD2BF8A34647}" srcOrd="0" destOrd="1" presId="urn:microsoft.com/office/officeart/2005/8/layout/vList5"/>
    <dgm:cxn modelId="{AADC9E3A-1ABB-4471-81D8-41422C2830EC}" type="presOf" srcId="{3FE2DC5F-A915-4BBC-BAAD-4CCDC846AF8E}" destId="{05ADD0B8-CC4B-4E28-9931-CAB697CC5A91}" srcOrd="0" destOrd="0" presId="urn:microsoft.com/office/officeart/2005/8/layout/vList5"/>
    <dgm:cxn modelId="{2BA4675E-246C-4F60-9D0E-00C1D1DA4AEB}" type="presOf" srcId="{C688A297-D2C2-432B-8388-3FDECE9E48C3}" destId="{5EDDE02E-E89A-4EAC-AFFE-B4E9F414560D}" srcOrd="0" destOrd="0" presId="urn:microsoft.com/office/officeart/2005/8/layout/vList5"/>
    <dgm:cxn modelId="{0099B85E-8725-42B8-AF88-8AE6C93B4C8A}" srcId="{C688A297-D2C2-432B-8388-3FDECE9E48C3}" destId="{E4F67054-68AF-4E36-A42F-E3F0A828CBAA}" srcOrd="3" destOrd="0" parTransId="{53C48B1E-6AF9-43BD-8339-0F4EFDADA4EE}" sibTransId="{218A732D-BF48-4EC0-B2BF-C4D699881EA2}"/>
    <dgm:cxn modelId="{38ECB94D-C648-4A0F-B732-F56103F49A07}" type="presOf" srcId="{7CEF5609-4A4A-49D9-8309-A1F81D3C79B9}" destId="{C22E3808-A70E-462D-AADB-EF7B68DFEADB}" srcOrd="0" destOrd="0" presId="urn:microsoft.com/office/officeart/2005/8/layout/vList5"/>
    <dgm:cxn modelId="{5E7B0979-853C-49D0-A4F7-6748E8E98447}" type="presOf" srcId="{E4F67054-68AF-4E36-A42F-E3F0A828CBAA}" destId="{41E84548-0C7F-4016-87D8-12F0925C1BE0}" srcOrd="0" destOrd="0" presId="urn:microsoft.com/office/officeart/2005/8/layout/vList5"/>
    <dgm:cxn modelId="{7F491E5A-9260-4A0A-90B5-3A8C2A56B2EB}" type="presOf" srcId="{E651B599-043A-458B-ABA8-432FB3049C6B}" destId="{849A794C-D95D-4B31-9783-F2D27D05C95E}" srcOrd="0" destOrd="0" presId="urn:microsoft.com/office/officeart/2005/8/layout/vList5"/>
    <dgm:cxn modelId="{57C6BF7B-3073-482F-AD3B-D5B51E89FF11}" srcId="{3FE2DC5F-A915-4BBC-BAAD-4CCDC846AF8E}" destId="{87571151-2B9D-4C6B-AB39-87D5431EEC09}" srcOrd="0" destOrd="0" parTransId="{279C1366-E6B7-4A9A-BAA1-1378A3EC4453}" sibTransId="{68AFD0A9-5230-4A9F-8940-32963F34E6E0}"/>
    <dgm:cxn modelId="{9C80CC90-24AB-4B16-B48D-C56DE2C3CD6E}" type="presOf" srcId="{1F7CA500-D9B2-41D0-9CEB-1B00FD043A89}" destId="{50AB8DE3-E1E4-4A06-B2A2-CD9A9A64EE1E}" srcOrd="0" destOrd="0" presId="urn:microsoft.com/office/officeart/2005/8/layout/vList5"/>
    <dgm:cxn modelId="{65C7509C-8421-468C-BDD9-72DA45B4F338}" srcId="{A7399B30-507A-4AC6-B632-D232D61E77A6}" destId="{A5BB0816-D155-46DD-A676-28BF310EAEB5}" srcOrd="1" destOrd="0" parTransId="{98161053-C7DC-458A-9344-35657A996D9D}" sibTransId="{F4F5C192-88BE-4B04-895B-08A0AB6EC176}"/>
    <dgm:cxn modelId="{6422AA9E-28AA-4B56-87A5-666F94A42272}" srcId="{E4F67054-68AF-4E36-A42F-E3F0A828CBAA}" destId="{7CEF5609-4A4A-49D9-8309-A1F81D3C79B9}" srcOrd="0" destOrd="0" parTransId="{89C93A0F-6D16-4545-8858-923ABA080691}" sibTransId="{F1A79CD3-7F55-4DAB-8F06-F82765C08439}"/>
    <dgm:cxn modelId="{F65967AB-3164-4698-B647-B65B7ECB6150}" type="presOf" srcId="{A5BB0816-D155-46DD-A676-28BF310EAEB5}" destId="{50AB8DE3-E1E4-4A06-B2A2-CD9A9A64EE1E}" srcOrd="0" destOrd="1" presId="urn:microsoft.com/office/officeart/2005/8/layout/vList5"/>
    <dgm:cxn modelId="{6F48FCB0-DAE7-466E-8A41-0E917CBE78D2}" srcId="{C688A297-D2C2-432B-8388-3FDECE9E48C3}" destId="{3FE2DC5F-A915-4BBC-BAAD-4CCDC846AF8E}" srcOrd="0" destOrd="0" parTransId="{8C5185AC-E64C-432F-B088-29608ED32A41}" sibTransId="{C4C20B00-E159-417C-A561-093696479A98}"/>
    <dgm:cxn modelId="{46E2E2CD-E351-4E00-A0EB-007D1DD10150}" srcId="{E651B599-043A-458B-ABA8-432FB3049C6B}" destId="{22BFC999-BF04-4338-8801-12AABEBDB781}" srcOrd="1" destOrd="0" parTransId="{DFF72DC8-D33A-4BC8-85C2-E2FE1D38B330}" sibTransId="{23106017-0572-47FD-98D2-36865C1C98A5}"/>
    <dgm:cxn modelId="{8BBD7CD6-379F-4714-BEBE-34974903DB42}" type="presOf" srcId="{A7399B30-507A-4AC6-B632-D232D61E77A6}" destId="{1273D18E-6FBE-4693-85AB-C650D01CD446}" srcOrd="0" destOrd="0" presId="urn:microsoft.com/office/officeart/2005/8/layout/vList5"/>
    <dgm:cxn modelId="{5717B8DA-A062-401E-8599-8FA83D5C32BB}" srcId="{C688A297-D2C2-432B-8388-3FDECE9E48C3}" destId="{E651B599-043A-458B-ABA8-432FB3049C6B}" srcOrd="1" destOrd="0" parTransId="{F675BA41-3766-49EC-ACDF-3408C74CCAAD}" sibTransId="{CAB882F4-A989-4207-8507-C2E6414DD15F}"/>
    <dgm:cxn modelId="{BD9D57E3-935E-45BF-B7C6-A192E39F4D7B}" srcId="{C688A297-D2C2-432B-8388-3FDECE9E48C3}" destId="{A7399B30-507A-4AC6-B632-D232D61E77A6}" srcOrd="2" destOrd="0" parTransId="{5BF7A99A-8773-4AA4-B6CF-4D1AC502A7AA}" sibTransId="{29BB8CA9-3BA7-4E1A-99A6-86F555E6A554}"/>
    <dgm:cxn modelId="{F67BC9F0-978B-4A8D-BCC8-3CD0CE7F9963}" srcId="{E651B599-043A-458B-ABA8-432FB3049C6B}" destId="{A5351BD4-5A3C-495E-871F-3C17E685075E}" srcOrd="0" destOrd="0" parTransId="{02A4DB0E-0E15-43FE-AA2B-661AA6BE78DF}" sibTransId="{C39B8E2F-79A7-4647-99ED-0149F55B456A}"/>
    <dgm:cxn modelId="{FF0105F3-2EF6-4D74-9287-FEB2788CB350}" type="presOf" srcId="{87571151-2B9D-4C6B-AB39-87D5431EEC09}" destId="{AD3943AF-C304-47AF-A7C1-D9C05B543B7A}" srcOrd="0" destOrd="0" presId="urn:microsoft.com/office/officeart/2005/8/layout/vList5"/>
    <dgm:cxn modelId="{819F00F4-A5F2-427F-A633-85A5FB2BCF79}" type="presOf" srcId="{834E9776-A60A-4605-B151-2BC9BEBD18CF}" destId="{AD3943AF-C304-47AF-A7C1-D9C05B543B7A}" srcOrd="0" destOrd="1" presId="urn:microsoft.com/office/officeart/2005/8/layout/vList5"/>
    <dgm:cxn modelId="{C4A47DF7-580F-4D74-BD17-BE61B9657495}" srcId="{3FE2DC5F-A915-4BBC-BAAD-4CCDC846AF8E}" destId="{834E9776-A60A-4605-B151-2BC9BEBD18CF}" srcOrd="1" destOrd="0" parTransId="{B77C077A-57F0-4E1E-99B1-D966461D5B88}" sibTransId="{F6EB2246-D9D9-4618-8FD8-E677B159EBDB}"/>
    <dgm:cxn modelId="{76BEAE5A-7D61-4687-869A-773A6165601B}" type="presParOf" srcId="{5EDDE02E-E89A-4EAC-AFFE-B4E9F414560D}" destId="{5CD25C1F-1005-49B3-8BB1-9FC046AF3595}" srcOrd="0" destOrd="0" presId="urn:microsoft.com/office/officeart/2005/8/layout/vList5"/>
    <dgm:cxn modelId="{BF98A6E1-0EC9-455F-9D90-0DE3E3021D6D}" type="presParOf" srcId="{5CD25C1F-1005-49B3-8BB1-9FC046AF3595}" destId="{05ADD0B8-CC4B-4E28-9931-CAB697CC5A91}" srcOrd="0" destOrd="0" presId="urn:microsoft.com/office/officeart/2005/8/layout/vList5"/>
    <dgm:cxn modelId="{34D9813A-ED9B-4985-9EE0-195602CB1D0F}" type="presParOf" srcId="{5CD25C1F-1005-49B3-8BB1-9FC046AF3595}" destId="{AD3943AF-C304-47AF-A7C1-D9C05B543B7A}" srcOrd="1" destOrd="0" presId="urn:microsoft.com/office/officeart/2005/8/layout/vList5"/>
    <dgm:cxn modelId="{C5C4EC7F-32E1-4804-8359-DD84924C6700}" type="presParOf" srcId="{5EDDE02E-E89A-4EAC-AFFE-B4E9F414560D}" destId="{3485DFBA-0EA8-417F-A700-35A74C580F98}" srcOrd="1" destOrd="0" presId="urn:microsoft.com/office/officeart/2005/8/layout/vList5"/>
    <dgm:cxn modelId="{527FDABA-C84F-496B-B7BA-1810CE1D4739}" type="presParOf" srcId="{5EDDE02E-E89A-4EAC-AFFE-B4E9F414560D}" destId="{366BE9E4-E4DA-43BC-A11B-D299AA65CFC0}" srcOrd="2" destOrd="0" presId="urn:microsoft.com/office/officeart/2005/8/layout/vList5"/>
    <dgm:cxn modelId="{C3C930A6-2311-4BC0-87EC-E943488547BE}" type="presParOf" srcId="{366BE9E4-E4DA-43BC-A11B-D299AA65CFC0}" destId="{849A794C-D95D-4B31-9783-F2D27D05C95E}" srcOrd="0" destOrd="0" presId="urn:microsoft.com/office/officeart/2005/8/layout/vList5"/>
    <dgm:cxn modelId="{32EEDB8A-349D-42C3-8D23-BCDD3EE3431C}" type="presParOf" srcId="{366BE9E4-E4DA-43BC-A11B-D299AA65CFC0}" destId="{F8C32452-327F-4487-B961-CD2BF8A34647}" srcOrd="1" destOrd="0" presId="urn:microsoft.com/office/officeart/2005/8/layout/vList5"/>
    <dgm:cxn modelId="{0B3F773B-C758-4819-82D4-2C5ACA200DE8}" type="presParOf" srcId="{5EDDE02E-E89A-4EAC-AFFE-B4E9F414560D}" destId="{A392C32F-F4AA-46E1-869B-7D10B481D834}" srcOrd="3" destOrd="0" presId="urn:microsoft.com/office/officeart/2005/8/layout/vList5"/>
    <dgm:cxn modelId="{DDE8899B-C65C-41CE-A1BD-6D92E0D94371}" type="presParOf" srcId="{5EDDE02E-E89A-4EAC-AFFE-B4E9F414560D}" destId="{A0E466DC-DD40-43EA-887D-3E8AE1273B27}" srcOrd="4" destOrd="0" presId="urn:microsoft.com/office/officeart/2005/8/layout/vList5"/>
    <dgm:cxn modelId="{EA9B30B8-02EE-4AD4-BBDD-2C5EAAC15657}" type="presParOf" srcId="{A0E466DC-DD40-43EA-887D-3E8AE1273B27}" destId="{1273D18E-6FBE-4693-85AB-C650D01CD446}" srcOrd="0" destOrd="0" presId="urn:microsoft.com/office/officeart/2005/8/layout/vList5"/>
    <dgm:cxn modelId="{E45B835A-038A-4BD5-BABD-4CC64E917373}" type="presParOf" srcId="{A0E466DC-DD40-43EA-887D-3E8AE1273B27}" destId="{50AB8DE3-E1E4-4A06-B2A2-CD9A9A64EE1E}" srcOrd="1" destOrd="0" presId="urn:microsoft.com/office/officeart/2005/8/layout/vList5"/>
    <dgm:cxn modelId="{E0B69801-BAF2-419F-876D-7E25A51F9F9E}" type="presParOf" srcId="{5EDDE02E-E89A-4EAC-AFFE-B4E9F414560D}" destId="{BA2B5DE1-B873-472B-AC7D-5287F4F62C8B}" srcOrd="5" destOrd="0" presId="urn:microsoft.com/office/officeart/2005/8/layout/vList5"/>
    <dgm:cxn modelId="{0703B683-5721-4E8E-8F0A-7A6911D1F767}" type="presParOf" srcId="{5EDDE02E-E89A-4EAC-AFFE-B4E9F414560D}" destId="{6DC7008F-EB0D-4F06-AE9B-53016990EC74}" srcOrd="6" destOrd="0" presId="urn:microsoft.com/office/officeart/2005/8/layout/vList5"/>
    <dgm:cxn modelId="{9F2D77B9-52E8-4525-9392-95374F2E0003}" type="presParOf" srcId="{6DC7008F-EB0D-4F06-AE9B-53016990EC74}" destId="{41E84548-0C7F-4016-87D8-12F0925C1BE0}" srcOrd="0" destOrd="0" presId="urn:microsoft.com/office/officeart/2005/8/layout/vList5"/>
    <dgm:cxn modelId="{B4D31988-F103-42F5-9ED2-DDBCE6889280}" type="presParOf" srcId="{6DC7008F-EB0D-4F06-AE9B-53016990EC74}" destId="{C22E3808-A70E-462D-AADB-EF7B68DFEAD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3C47-D597-494D-9F31-0CF73DCE38D1}">
      <dsp:nvSpPr>
        <dsp:cNvPr id="0" name=""/>
        <dsp:cNvSpPr/>
      </dsp:nvSpPr>
      <dsp:spPr>
        <a:xfrm>
          <a:off x="3752169" y="202376"/>
          <a:ext cx="4016394" cy="1394841"/>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68FCAA-56E5-4FB3-927D-7992866DD8FC}">
      <dsp:nvSpPr>
        <dsp:cNvPr id="0" name=""/>
        <dsp:cNvSpPr/>
      </dsp:nvSpPr>
      <dsp:spPr>
        <a:xfrm>
          <a:off x="5377407" y="3617868"/>
          <a:ext cx="778371" cy="498157"/>
        </a:xfrm>
        <a:prstGeom prst="down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81D04F-577F-447E-A44F-5823946B5A23}">
      <dsp:nvSpPr>
        <dsp:cNvPr id="0" name=""/>
        <dsp:cNvSpPr/>
      </dsp:nvSpPr>
      <dsp:spPr>
        <a:xfrm>
          <a:off x="3898502" y="4016394"/>
          <a:ext cx="3736181" cy="934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b="1" kern="1200" dirty="0"/>
            <a:t>This Session</a:t>
          </a:r>
        </a:p>
      </dsp:txBody>
      <dsp:txXfrm>
        <a:off x="3898502" y="4016394"/>
        <a:ext cx="3736181" cy="934045"/>
      </dsp:txXfrm>
    </dsp:sp>
    <dsp:sp modelId="{CB0E2F15-CA1A-49E6-82D4-66DA61B16166}">
      <dsp:nvSpPr>
        <dsp:cNvPr id="0" name=""/>
        <dsp:cNvSpPr/>
      </dsp:nvSpPr>
      <dsp:spPr>
        <a:xfrm>
          <a:off x="5212393" y="1704944"/>
          <a:ext cx="1401067" cy="1401067"/>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Blogs</a:t>
          </a:r>
        </a:p>
      </dsp:txBody>
      <dsp:txXfrm>
        <a:off x="5417575" y="1910126"/>
        <a:ext cx="990703" cy="990703"/>
      </dsp:txXfrm>
    </dsp:sp>
    <dsp:sp modelId="{76AB14A9-7C86-4D77-96FE-DA9613205A49}">
      <dsp:nvSpPr>
        <dsp:cNvPr id="0" name=""/>
        <dsp:cNvSpPr/>
      </dsp:nvSpPr>
      <dsp:spPr>
        <a:xfrm>
          <a:off x="4209851" y="653831"/>
          <a:ext cx="1401067" cy="1401067"/>
        </a:xfrm>
        <a:prstGeom prst="ellipse">
          <a:avLst/>
        </a:prstGeom>
        <a:solidFill>
          <a:schemeClr val="accent5">
            <a:hueOff val="1002961"/>
            <a:satOff val="1408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err="1"/>
            <a:t>Pluralsight</a:t>
          </a:r>
          <a:endParaRPr lang="en-US" sz="1800" b="1" kern="1200" dirty="0"/>
        </a:p>
      </dsp:txBody>
      <dsp:txXfrm>
        <a:off x="4415033" y="859013"/>
        <a:ext cx="990703" cy="990703"/>
      </dsp:txXfrm>
    </dsp:sp>
    <dsp:sp modelId="{718E4EB9-560A-4662-8BD8-5CE7C2A7F508}">
      <dsp:nvSpPr>
        <dsp:cNvPr id="0" name=""/>
        <dsp:cNvSpPr/>
      </dsp:nvSpPr>
      <dsp:spPr>
        <a:xfrm>
          <a:off x="5642054" y="315084"/>
          <a:ext cx="1401067" cy="1401067"/>
        </a:xfrm>
        <a:prstGeom prst="ellipse">
          <a:avLst/>
        </a:prstGeom>
        <a:solidFill>
          <a:schemeClr val="accent5">
            <a:hueOff val="2005921"/>
            <a:satOff val="28178"/>
            <a:lumOff val="235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err="1"/>
            <a:t>Youtube</a:t>
          </a:r>
          <a:endParaRPr lang="en-US" sz="1800" b="1" kern="1200" dirty="0"/>
        </a:p>
      </dsp:txBody>
      <dsp:txXfrm>
        <a:off x="5847236" y="520266"/>
        <a:ext cx="990703" cy="990703"/>
      </dsp:txXfrm>
    </dsp:sp>
    <dsp:sp modelId="{E041D241-83CE-4D22-81CC-D4FE70F59CA1}">
      <dsp:nvSpPr>
        <dsp:cNvPr id="0" name=""/>
        <dsp:cNvSpPr/>
      </dsp:nvSpPr>
      <dsp:spPr>
        <a:xfrm>
          <a:off x="3587154" y="31134"/>
          <a:ext cx="4358878" cy="3487102"/>
        </a:xfrm>
        <a:prstGeom prst="funnel">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943AF-C304-47AF-A7C1-D9C05B543B7A}">
      <dsp:nvSpPr>
        <dsp:cNvPr id="0" name=""/>
        <dsp:cNvSpPr/>
      </dsp:nvSpPr>
      <dsp:spPr>
        <a:xfrm rot="5400000">
          <a:off x="7362895" y="-3088537"/>
          <a:ext cx="959342" cy="7381239"/>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RNTN</a:t>
          </a:r>
        </a:p>
        <a:p>
          <a:pPr marL="228600" lvl="1" indent="-228600" algn="l" defTabSz="1111250">
            <a:lnSpc>
              <a:spcPct val="90000"/>
            </a:lnSpc>
            <a:spcBef>
              <a:spcPct val="0"/>
            </a:spcBef>
            <a:spcAft>
              <a:spcPct val="15000"/>
            </a:spcAft>
            <a:buChar char="•"/>
          </a:pPr>
          <a:r>
            <a:rPr lang="en-US" sz="2500" kern="1200" dirty="0"/>
            <a:t>RNN</a:t>
          </a:r>
        </a:p>
      </dsp:txBody>
      <dsp:txXfrm rot="-5400000">
        <a:off x="4151947" y="169242"/>
        <a:ext cx="7334408" cy="865680"/>
      </dsp:txXfrm>
    </dsp:sp>
    <dsp:sp modelId="{05ADD0B8-CC4B-4E28-9931-CAB697CC5A91}">
      <dsp:nvSpPr>
        <dsp:cNvPr id="0" name=""/>
        <dsp:cNvSpPr/>
      </dsp:nvSpPr>
      <dsp:spPr>
        <a:xfrm>
          <a:off x="0" y="2493"/>
          <a:ext cx="4151947" cy="119917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b="0" i="0" u="none" kern="1200" dirty="0"/>
            <a:t>Text Processing</a:t>
          </a:r>
          <a:endParaRPr lang="en-US" sz="3700" kern="1200" dirty="0"/>
        </a:p>
      </dsp:txBody>
      <dsp:txXfrm>
        <a:off x="58539" y="61032"/>
        <a:ext cx="4034869" cy="1082099"/>
      </dsp:txXfrm>
    </dsp:sp>
    <dsp:sp modelId="{F8C32452-327F-4487-B961-CD2BF8A34647}">
      <dsp:nvSpPr>
        <dsp:cNvPr id="0" name=""/>
        <dsp:cNvSpPr/>
      </dsp:nvSpPr>
      <dsp:spPr>
        <a:xfrm rot="5400000">
          <a:off x="7362895" y="-1829400"/>
          <a:ext cx="959342" cy="7381239"/>
        </a:xfrm>
        <a:prstGeom prst="round2SameRect">
          <a:avLst/>
        </a:prstGeom>
        <a:solidFill>
          <a:schemeClr val="accent2">
            <a:tint val="40000"/>
            <a:alpha val="90000"/>
            <a:hueOff val="47092"/>
            <a:satOff val="-11054"/>
            <a:lumOff val="-659"/>
            <a:alphaOff val="0"/>
          </a:schemeClr>
        </a:solidFill>
        <a:ln w="25400" cap="flat" cmpd="sng" algn="ctr">
          <a:solidFill>
            <a:schemeClr val="accent2">
              <a:tint val="40000"/>
              <a:alpha val="90000"/>
              <a:hueOff val="47092"/>
              <a:satOff val="-11054"/>
              <a:lumOff val="-6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DBN</a:t>
          </a:r>
        </a:p>
        <a:p>
          <a:pPr marL="228600" lvl="1" indent="-228600" algn="l" defTabSz="1111250">
            <a:lnSpc>
              <a:spcPct val="90000"/>
            </a:lnSpc>
            <a:spcBef>
              <a:spcPct val="0"/>
            </a:spcBef>
            <a:spcAft>
              <a:spcPct val="15000"/>
            </a:spcAft>
            <a:buChar char="•"/>
          </a:pPr>
          <a:r>
            <a:rPr lang="en-US" sz="2500" kern="1200" dirty="0"/>
            <a:t>CNN</a:t>
          </a:r>
        </a:p>
      </dsp:txBody>
      <dsp:txXfrm rot="-5400000">
        <a:off x="4151947" y="1428379"/>
        <a:ext cx="7334408" cy="865680"/>
      </dsp:txXfrm>
    </dsp:sp>
    <dsp:sp modelId="{849A794C-D95D-4B31-9783-F2D27D05C95E}">
      <dsp:nvSpPr>
        <dsp:cNvPr id="0" name=""/>
        <dsp:cNvSpPr/>
      </dsp:nvSpPr>
      <dsp:spPr>
        <a:xfrm>
          <a:off x="0" y="1261630"/>
          <a:ext cx="4151947" cy="1199177"/>
        </a:xfrm>
        <a:prstGeom prst="roundRect">
          <a:avLst/>
        </a:prstGeom>
        <a:solidFill>
          <a:schemeClr val="accent2">
            <a:hueOff val="218742"/>
            <a:satOff val="-17465"/>
            <a:lumOff val="-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b="0" i="0" u="none" kern="1200" dirty="0"/>
            <a:t>Image Recognition</a:t>
          </a:r>
          <a:endParaRPr lang="en-US" sz="3700" kern="1200" dirty="0"/>
        </a:p>
      </dsp:txBody>
      <dsp:txXfrm>
        <a:off x="58539" y="1320169"/>
        <a:ext cx="4034869" cy="1082099"/>
      </dsp:txXfrm>
    </dsp:sp>
    <dsp:sp modelId="{50AB8DE3-E1E4-4A06-B2A2-CD9A9A64EE1E}">
      <dsp:nvSpPr>
        <dsp:cNvPr id="0" name=""/>
        <dsp:cNvSpPr/>
      </dsp:nvSpPr>
      <dsp:spPr>
        <a:xfrm rot="5400000">
          <a:off x="7362895" y="-570263"/>
          <a:ext cx="959342" cy="7381239"/>
        </a:xfrm>
        <a:prstGeom prst="round2SameRect">
          <a:avLst/>
        </a:prstGeom>
        <a:solidFill>
          <a:schemeClr val="accent2">
            <a:tint val="40000"/>
            <a:alpha val="90000"/>
            <a:hueOff val="94185"/>
            <a:satOff val="-22108"/>
            <a:lumOff val="-1317"/>
            <a:alphaOff val="0"/>
          </a:schemeClr>
        </a:solidFill>
        <a:ln w="25400" cap="flat" cmpd="sng" algn="ctr">
          <a:solidFill>
            <a:schemeClr val="accent2">
              <a:tint val="40000"/>
              <a:alpha val="90000"/>
              <a:hueOff val="94185"/>
              <a:satOff val="-22108"/>
              <a:lumOff val="-1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RNTN</a:t>
          </a:r>
        </a:p>
        <a:p>
          <a:pPr marL="228600" lvl="1" indent="-228600" algn="l" defTabSz="1111250">
            <a:lnSpc>
              <a:spcPct val="90000"/>
            </a:lnSpc>
            <a:spcBef>
              <a:spcPct val="0"/>
            </a:spcBef>
            <a:spcAft>
              <a:spcPct val="15000"/>
            </a:spcAft>
            <a:buChar char="•"/>
          </a:pPr>
          <a:r>
            <a:rPr lang="en-US" sz="2500" kern="1200" dirty="0"/>
            <a:t>CNN</a:t>
          </a:r>
        </a:p>
      </dsp:txBody>
      <dsp:txXfrm rot="-5400000">
        <a:off x="4151947" y="2687516"/>
        <a:ext cx="7334408" cy="865680"/>
      </dsp:txXfrm>
    </dsp:sp>
    <dsp:sp modelId="{1273D18E-6FBE-4693-85AB-C650D01CD446}">
      <dsp:nvSpPr>
        <dsp:cNvPr id="0" name=""/>
        <dsp:cNvSpPr/>
      </dsp:nvSpPr>
      <dsp:spPr>
        <a:xfrm>
          <a:off x="0" y="2520766"/>
          <a:ext cx="4151947" cy="1199177"/>
        </a:xfrm>
        <a:prstGeom prst="roundRect">
          <a:avLst/>
        </a:prstGeom>
        <a:solidFill>
          <a:schemeClr val="accent2">
            <a:hueOff val="437484"/>
            <a:satOff val="-34931"/>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b="0" i="0" u="none" kern="1200" dirty="0"/>
            <a:t>Object Recognition</a:t>
          </a:r>
          <a:endParaRPr lang="en-US" sz="3700" kern="1200" dirty="0"/>
        </a:p>
      </dsp:txBody>
      <dsp:txXfrm>
        <a:off x="58539" y="2579305"/>
        <a:ext cx="4034869" cy="1082099"/>
      </dsp:txXfrm>
    </dsp:sp>
    <dsp:sp modelId="{C22E3808-A70E-462D-AADB-EF7B68DFEADB}">
      <dsp:nvSpPr>
        <dsp:cNvPr id="0" name=""/>
        <dsp:cNvSpPr/>
      </dsp:nvSpPr>
      <dsp:spPr>
        <a:xfrm rot="5400000">
          <a:off x="7362895" y="688872"/>
          <a:ext cx="959342" cy="7381239"/>
        </a:xfrm>
        <a:prstGeom prst="round2SameRect">
          <a:avLst/>
        </a:prstGeom>
        <a:solidFill>
          <a:schemeClr val="accent2">
            <a:tint val="40000"/>
            <a:alpha val="90000"/>
            <a:hueOff val="141277"/>
            <a:satOff val="-33162"/>
            <a:lumOff val="-1976"/>
            <a:alphaOff val="0"/>
          </a:schemeClr>
        </a:solidFill>
        <a:ln w="25400" cap="flat" cmpd="sng" algn="ctr">
          <a:solidFill>
            <a:schemeClr val="accent2">
              <a:tint val="40000"/>
              <a:alpha val="90000"/>
              <a:hueOff val="141277"/>
              <a:satOff val="-33162"/>
              <a:lumOff val="-19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RNN</a:t>
          </a:r>
        </a:p>
      </dsp:txBody>
      <dsp:txXfrm rot="-5400000">
        <a:off x="4151947" y="3946652"/>
        <a:ext cx="7334408" cy="865680"/>
      </dsp:txXfrm>
    </dsp:sp>
    <dsp:sp modelId="{41E84548-0C7F-4016-87D8-12F0925C1BE0}">
      <dsp:nvSpPr>
        <dsp:cNvPr id="0" name=""/>
        <dsp:cNvSpPr/>
      </dsp:nvSpPr>
      <dsp:spPr>
        <a:xfrm>
          <a:off x="0" y="3779903"/>
          <a:ext cx="4151947" cy="1199177"/>
        </a:xfrm>
        <a:prstGeom prst="roundRect">
          <a:avLst/>
        </a:prstGeom>
        <a:solidFill>
          <a:schemeClr val="accent2">
            <a:hueOff val="656226"/>
            <a:satOff val="-52396"/>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b="0" i="0" u="none" kern="1200" dirty="0"/>
            <a:t>Speech Recognition</a:t>
          </a:r>
          <a:endParaRPr lang="en-US" sz="3700" kern="1200" dirty="0"/>
        </a:p>
      </dsp:txBody>
      <dsp:txXfrm>
        <a:off x="58539" y="3838442"/>
        <a:ext cx="4034869" cy="1082099"/>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262888-8E4A-49B3-ABC4-F650AA4B4912}" type="datetimeFigureOut">
              <a:rPr lang="en-IN" smtClean="0"/>
              <a:t>16-04-2019</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5C5D62-2CB3-4786-B685-5CD1F8F391C2}" type="slidenum">
              <a:rPr lang="en-IN" smtClean="0"/>
              <a:t>‹#›</a:t>
            </a:fld>
            <a:endParaRPr lang="en-IN"/>
          </a:p>
        </p:txBody>
      </p:sp>
    </p:spTree>
    <p:extLst>
      <p:ext uri="{BB962C8B-B14F-4D97-AF65-F5344CB8AC3E}">
        <p14:creationId xmlns:p14="http://schemas.microsoft.com/office/powerpoint/2010/main" val="3838228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04177A-8732-4D44-953B-E021271BDB4E}" type="datetimeFigureOut">
              <a:rPr lang="en-US" smtClean="0"/>
              <a:t>4/16/2019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C2EF6B-C12B-4D7D-A42D-241ABEB77B58}" type="slidenum">
              <a:rPr lang="en-US" smtClean="0"/>
              <a:t>‹#›</a:t>
            </a:fld>
            <a:endParaRPr lang="en-US"/>
          </a:p>
        </p:txBody>
      </p:sp>
    </p:spTree>
    <p:extLst>
      <p:ext uri="{BB962C8B-B14F-4D97-AF65-F5344CB8AC3E}">
        <p14:creationId xmlns:p14="http://schemas.microsoft.com/office/powerpoint/2010/main" val="3444055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atarobot.com/wiki/mode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Seoul" TargetMode="External"/><Relationship Id="rId3" Type="http://schemas.openxmlformats.org/officeDocument/2006/relationships/hyperlink" Target="https://en.wikipedia.org/wiki/Go_(game)" TargetMode="External"/><Relationship Id="rId7" Type="http://schemas.openxmlformats.org/officeDocument/2006/relationships/hyperlink" Target="https://en.wikipedia.org/wiki/Google_DeepMind"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Computer_Go" TargetMode="External"/><Relationship Id="rId11" Type="http://schemas.openxmlformats.org/officeDocument/2006/relationships/hyperlink" Target="https://en.wikipedia.org/wiki/Deep_Blue_versus_Garry_Kasparov" TargetMode="External"/><Relationship Id="rId5" Type="http://schemas.openxmlformats.org/officeDocument/2006/relationships/hyperlink" Target="https://en.wikipedia.org/wiki/AlphaGo" TargetMode="External"/><Relationship Id="rId10" Type="http://schemas.openxmlformats.org/officeDocument/2006/relationships/hyperlink" Target="https://en.wikipedia.org/wiki/AlphaGo_versus_Lee_Sedol#cite_note-2" TargetMode="External"/><Relationship Id="rId4" Type="http://schemas.openxmlformats.org/officeDocument/2006/relationships/hyperlink" Target="https://en.wikipedia.org/wiki/Lee_Sedol" TargetMode="External"/><Relationship Id="rId9" Type="http://schemas.openxmlformats.org/officeDocument/2006/relationships/hyperlink" Target="https://en.wikipedia.org/wiki/AlphaGo_versus_Lee_Sedol#cite_note-BBC_News_13_March_2016-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CE6B66-DBF0-4851-AF11-EADD4A31821E}" type="slidenum">
              <a:rPr lang="en-IN" smtClean="0"/>
              <a:t>2</a:t>
            </a:fld>
            <a:endParaRPr lang="en-IN"/>
          </a:p>
        </p:txBody>
      </p:sp>
    </p:spTree>
    <p:extLst>
      <p:ext uri="{BB962C8B-B14F-4D97-AF65-F5344CB8AC3E}">
        <p14:creationId xmlns:p14="http://schemas.microsoft.com/office/powerpoint/2010/main" val="2899919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Performs the subsampling of feature and extract the higher layer information like edges and lines. Neurons in this layers doesn’t have a any weight or biases associated. </a:t>
            </a:r>
          </a:p>
          <a:p>
            <a:r>
              <a:rPr lang="en-US" dirty="0"/>
              <a:t>Why Use Pooling?</a:t>
            </a:r>
          </a:p>
          <a:p>
            <a:r>
              <a:rPr lang="en-US" dirty="0"/>
              <a:t>Subsampling helps in mitigating the Overfitting data. Greatly reduce the memory usage. Make NN recognize features independent of location.</a:t>
            </a:r>
          </a:p>
        </p:txBody>
      </p:sp>
      <p:sp>
        <p:nvSpPr>
          <p:cNvPr id="4" name="Slide Number Placeholder 3"/>
          <p:cNvSpPr>
            <a:spLocks noGrp="1"/>
          </p:cNvSpPr>
          <p:nvPr>
            <p:ph type="sldNum" sz="quarter" idx="5"/>
          </p:nvPr>
        </p:nvSpPr>
        <p:spPr/>
        <p:txBody>
          <a:bodyPr/>
          <a:lstStyle/>
          <a:p>
            <a:fld id="{62C2EF6B-C12B-4D7D-A42D-241ABEB77B58}" type="slidenum">
              <a:rPr lang="en-US" smtClean="0"/>
              <a:t>44</a:t>
            </a:fld>
            <a:endParaRPr lang="en-US"/>
          </a:p>
        </p:txBody>
      </p:sp>
    </p:spTree>
    <p:extLst>
      <p:ext uri="{BB962C8B-B14F-4D97-AF65-F5344CB8AC3E}">
        <p14:creationId xmlns:p14="http://schemas.microsoft.com/office/powerpoint/2010/main" val="13911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are few of the famous deep learning model available in model.</a:t>
            </a:r>
          </a:p>
        </p:txBody>
      </p:sp>
      <p:sp>
        <p:nvSpPr>
          <p:cNvPr id="4" name="Slide Number Placeholder 3"/>
          <p:cNvSpPr>
            <a:spLocks noGrp="1"/>
          </p:cNvSpPr>
          <p:nvPr>
            <p:ph type="sldNum" sz="quarter" idx="5"/>
          </p:nvPr>
        </p:nvSpPr>
        <p:spPr/>
        <p:txBody>
          <a:bodyPr/>
          <a:lstStyle/>
          <a:p>
            <a:fld id="{62C2EF6B-C12B-4D7D-A42D-241ABEB77B58}" type="slidenum">
              <a:rPr lang="en-US" smtClean="0"/>
              <a:t>46</a:t>
            </a:fld>
            <a:endParaRPr lang="en-US"/>
          </a:p>
        </p:txBody>
      </p:sp>
    </p:spTree>
    <p:extLst>
      <p:ext uri="{BB962C8B-B14F-4D97-AF65-F5344CB8AC3E}">
        <p14:creationId xmlns:p14="http://schemas.microsoft.com/office/powerpoint/2010/main" val="1934442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PyTorch</a:t>
            </a:r>
            <a:r>
              <a:rPr lang="en-US" sz="1200" b="0" i="0" kern="1200" dirty="0">
                <a:solidFill>
                  <a:schemeClr val="tx1"/>
                </a:solidFill>
                <a:effectLst/>
                <a:latin typeface="+mn-lt"/>
                <a:ea typeface="+mn-ea"/>
                <a:cs typeface="+mn-cs"/>
              </a:rPr>
              <a:t> is an open-source machine learning library for Python, based on </a:t>
            </a:r>
            <a:r>
              <a:rPr lang="en-US" sz="1200" b="0" i="0" kern="1200" dirty="0" err="1">
                <a:solidFill>
                  <a:schemeClr val="tx1"/>
                </a:solidFill>
                <a:effectLst/>
                <a:latin typeface="+mn-lt"/>
                <a:ea typeface="+mn-ea"/>
                <a:cs typeface="+mn-cs"/>
              </a:rPr>
              <a:t>Torch.It</a:t>
            </a:r>
            <a:r>
              <a:rPr lang="en-US" sz="1200" b="0" i="0" kern="1200" dirty="0">
                <a:solidFill>
                  <a:schemeClr val="tx1"/>
                </a:solidFill>
                <a:effectLst/>
                <a:latin typeface="+mn-lt"/>
                <a:ea typeface="+mn-ea"/>
                <a:cs typeface="+mn-cs"/>
              </a:rPr>
              <a:t> is primarily developed by Facebook's artificial-intelligence research group,</a:t>
            </a:r>
            <a:endParaRPr lang="en-US" dirty="0"/>
          </a:p>
        </p:txBody>
      </p:sp>
      <p:sp>
        <p:nvSpPr>
          <p:cNvPr id="4" name="Slide Number Placeholder 3"/>
          <p:cNvSpPr>
            <a:spLocks noGrp="1"/>
          </p:cNvSpPr>
          <p:nvPr>
            <p:ph type="sldNum" sz="quarter" idx="5"/>
          </p:nvPr>
        </p:nvSpPr>
        <p:spPr/>
        <p:txBody>
          <a:bodyPr/>
          <a:lstStyle/>
          <a:p>
            <a:fld id="{62C2EF6B-C12B-4D7D-A42D-241ABEB77B58}" type="slidenum">
              <a:rPr lang="en-US" smtClean="0"/>
              <a:t>50</a:t>
            </a:fld>
            <a:endParaRPr lang="en-US"/>
          </a:p>
        </p:txBody>
      </p:sp>
    </p:spTree>
    <p:extLst>
      <p:ext uri="{BB962C8B-B14F-4D97-AF65-F5344CB8AC3E}">
        <p14:creationId xmlns:p14="http://schemas.microsoft.com/office/powerpoint/2010/main" val="1403884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Tensors are basically multidimensional array to represent data. This is the central unit of data. Tensor is the data that flows between the computation node of the graph.</a:t>
            </a:r>
          </a:p>
        </p:txBody>
      </p:sp>
      <p:sp>
        <p:nvSpPr>
          <p:cNvPr id="4" name="Slide Number Placeholder 3"/>
          <p:cNvSpPr>
            <a:spLocks noGrp="1"/>
          </p:cNvSpPr>
          <p:nvPr>
            <p:ph type="sldNum" sz="quarter" idx="5"/>
          </p:nvPr>
        </p:nvSpPr>
        <p:spPr/>
        <p:txBody>
          <a:bodyPr/>
          <a:lstStyle/>
          <a:p>
            <a:fld id="{62C2EF6B-C12B-4D7D-A42D-241ABEB77B58}" type="slidenum">
              <a:rPr lang="en-US" smtClean="0"/>
              <a:t>51</a:t>
            </a:fld>
            <a:endParaRPr lang="en-US"/>
          </a:p>
        </p:txBody>
      </p:sp>
    </p:spTree>
    <p:extLst>
      <p:ext uri="{BB962C8B-B14F-4D97-AF65-F5344CB8AC3E}">
        <p14:creationId xmlns:p14="http://schemas.microsoft.com/office/powerpoint/2010/main" val="4061552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 Number of dimensions in Tensor</a:t>
            </a:r>
          </a:p>
          <a:p>
            <a:r>
              <a:rPr lang="en-US" dirty="0"/>
              <a:t>Shape- Number of Element in each dimension.</a:t>
            </a:r>
          </a:p>
          <a:p>
            <a:r>
              <a:rPr lang="en-US" dirty="0"/>
              <a:t>Data Type – Data type of each element in the Tensor.</a:t>
            </a:r>
          </a:p>
        </p:txBody>
      </p:sp>
      <p:sp>
        <p:nvSpPr>
          <p:cNvPr id="4" name="Slide Number Placeholder 3"/>
          <p:cNvSpPr>
            <a:spLocks noGrp="1"/>
          </p:cNvSpPr>
          <p:nvPr>
            <p:ph type="sldNum" sz="quarter" idx="10"/>
          </p:nvPr>
        </p:nvSpPr>
        <p:spPr/>
        <p:txBody>
          <a:bodyPr/>
          <a:lstStyle/>
          <a:p>
            <a:fld id="{62C2EF6B-C12B-4D7D-A42D-241ABEB77B58}" type="slidenum">
              <a:rPr lang="en-US" smtClean="0"/>
              <a:t>52</a:t>
            </a:fld>
            <a:endParaRPr lang="en-US"/>
          </a:p>
        </p:txBody>
      </p:sp>
    </p:spTree>
    <p:extLst>
      <p:ext uri="{BB962C8B-B14F-4D97-AF65-F5344CB8AC3E}">
        <p14:creationId xmlns:p14="http://schemas.microsoft.com/office/powerpoint/2010/main" val="3422737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One Hot Encoding when we have to represent the categorical data in Training Data set. Machine Learning Algorithm works well with the Numeric values.</a:t>
            </a:r>
          </a:p>
        </p:txBody>
      </p:sp>
      <p:sp>
        <p:nvSpPr>
          <p:cNvPr id="4" name="Slide Number Placeholder 3"/>
          <p:cNvSpPr>
            <a:spLocks noGrp="1"/>
          </p:cNvSpPr>
          <p:nvPr>
            <p:ph type="sldNum" sz="quarter" idx="5"/>
          </p:nvPr>
        </p:nvSpPr>
        <p:spPr/>
        <p:txBody>
          <a:bodyPr/>
          <a:lstStyle/>
          <a:p>
            <a:fld id="{62C2EF6B-C12B-4D7D-A42D-241ABEB77B58}" type="slidenum">
              <a:rPr lang="en-US" smtClean="0"/>
              <a:t>53</a:t>
            </a:fld>
            <a:endParaRPr lang="en-US"/>
          </a:p>
        </p:txBody>
      </p:sp>
    </p:spTree>
    <p:extLst>
      <p:ext uri="{BB962C8B-B14F-4D97-AF65-F5344CB8AC3E}">
        <p14:creationId xmlns:p14="http://schemas.microsoft.com/office/powerpoint/2010/main" val="350847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neural network that we create using deep learning framework is basically a computation graph. Neurons are called nodes in the Computation Graph.</a:t>
            </a:r>
          </a:p>
        </p:txBody>
      </p:sp>
      <p:sp>
        <p:nvSpPr>
          <p:cNvPr id="4" name="Slide Number Placeholder 3"/>
          <p:cNvSpPr>
            <a:spLocks noGrp="1"/>
          </p:cNvSpPr>
          <p:nvPr>
            <p:ph type="sldNum" sz="quarter" idx="5"/>
          </p:nvPr>
        </p:nvSpPr>
        <p:spPr/>
        <p:txBody>
          <a:bodyPr/>
          <a:lstStyle/>
          <a:p>
            <a:fld id="{62C2EF6B-C12B-4D7D-A42D-241ABEB77B58}" type="slidenum">
              <a:rPr lang="en-US" smtClean="0"/>
              <a:t>54</a:t>
            </a:fld>
            <a:endParaRPr lang="en-US"/>
          </a:p>
        </p:txBody>
      </p:sp>
    </p:spTree>
    <p:extLst>
      <p:ext uri="{BB962C8B-B14F-4D97-AF65-F5344CB8AC3E}">
        <p14:creationId xmlns:p14="http://schemas.microsoft.com/office/powerpoint/2010/main" val="1427546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neuron applies two simple functions to its inputs. 1- Affine Transformation and 2- Activation Function</a:t>
            </a:r>
          </a:p>
          <a:p>
            <a:r>
              <a:rPr lang="en-US" dirty="0"/>
              <a:t>Affine Transformation understand the linear relationship between the input and output data..</a:t>
            </a:r>
          </a:p>
          <a:p>
            <a:r>
              <a:rPr lang="en-US" dirty="0"/>
              <a:t>The output of an Affine Transformation is then fed to the Activation Function.</a:t>
            </a:r>
          </a:p>
        </p:txBody>
      </p:sp>
      <p:sp>
        <p:nvSpPr>
          <p:cNvPr id="4" name="Slide Number Placeholder 3"/>
          <p:cNvSpPr>
            <a:spLocks noGrp="1"/>
          </p:cNvSpPr>
          <p:nvPr>
            <p:ph type="sldNum" sz="quarter" idx="5"/>
          </p:nvPr>
        </p:nvSpPr>
        <p:spPr/>
        <p:txBody>
          <a:bodyPr/>
          <a:lstStyle/>
          <a:p>
            <a:fld id="{62C2EF6B-C12B-4D7D-A42D-241ABEB77B58}" type="slidenum">
              <a:rPr lang="en-US" smtClean="0"/>
              <a:t>55</a:t>
            </a:fld>
            <a:endParaRPr lang="en-US"/>
          </a:p>
        </p:txBody>
      </p:sp>
    </p:spTree>
    <p:extLst>
      <p:ext uri="{BB962C8B-B14F-4D97-AF65-F5344CB8AC3E}">
        <p14:creationId xmlns:p14="http://schemas.microsoft.com/office/powerpoint/2010/main" val="2528618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2 neurons with weights. Result is -0.35. Let assume we have RELU Activation function so result will be Zero(Max(0,input). This will result in making the third neuron inactive. How to solve this? We can shift the threshold from 0 to -1. Add 1 to weighted sum. This is what bias is used. Give example of Linear Regression now.</a:t>
            </a:r>
          </a:p>
        </p:txBody>
      </p:sp>
      <p:sp>
        <p:nvSpPr>
          <p:cNvPr id="4" name="Slide Number Placeholder 3"/>
          <p:cNvSpPr>
            <a:spLocks noGrp="1"/>
          </p:cNvSpPr>
          <p:nvPr>
            <p:ph type="sldNum" sz="quarter" idx="5"/>
          </p:nvPr>
        </p:nvSpPr>
        <p:spPr/>
        <p:txBody>
          <a:bodyPr/>
          <a:lstStyle/>
          <a:p>
            <a:fld id="{62C2EF6B-C12B-4D7D-A42D-241ABEB77B58}" type="slidenum">
              <a:rPr lang="en-US" smtClean="0"/>
              <a:t>56</a:t>
            </a:fld>
            <a:endParaRPr lang="en-US"/>
          </a:p>
        </p:txBody>
      </p:sp>
    </p:spTree>
    <p:extLst>
      <p:ext uri="{BB962C8B-B14F-4D97-AF65-F5344CB8AC3E}">
        <p14:creationId xmlns:p14="http://schemas.microsoft.com/office/powerpoint/2010/main" val="106206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C2EF6B-C12B-4D7D-A42D-241ABEB77B58}" type="slidenum">
              <a:rPr lang="en-US" smtClean="0"/>
              <a:t>58</a:t>
            </a:fld>
            <a:endParaRPr lang="en-US"/>
          </a:p>
        </p:txBody>
      </p:sp>
    </p:spTree>
    <p:extLst>
      <p:ext uri="{BB962C8B-B14F-4D97-AF65-F5344CB8AC3E}">
        <p14:creationId xmlns:p14="http://schemas.microsoft.com/office/powerpoint/2010/main" val="2633872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32 years ago written First Deep Learning Algorithm in 1986, which is still a basis of todays algorithm by Geoffrey E. Hinton</a:t>
            </a:r>
          </a:p>
          <a:p>
            <a:endParaRPr lang="en-US" dirty="0"/>
          </a:p>
        </p:txBody>
      </p:sp>
      <p:sp>
        <p:nvSpPr>
          <p:cNvPr id="4" name="Slide Number Placeholder 3"/>
          <p:cNvSpPr>
            <a:spLocks noGrp="1"/>
          </p:cNvSpPr>
          <p:nvPr>
            <p:ph type="sldNum" sz="quarter" idx="10"/>
          </p:nvPr>
        </p:nvSpPr>
        <p:spPr/>
        <p:txBody>
          <a:bodyPr/>
          <a:lstStyle/>
          <a:p>
            <a:fld id="{62C2EF6B-C12B-4D7D-A42D-241ABEB77B58}" type="slidenum">
              <a:rPr lang="en-US" smtClean="0"/>
              <a:t>9</a:t>
            </a:fld>
            <a:endParaRPr lang="en-US"/>
          </a:p>
        </p:txBody>
      </p:sp>
    </p:spTree>
    <p:extLst>
      <p:ext uri="{BB962C8B-B14F-4D97-AF65-F5344CB8AC3E}">
        <p14:creationId xmlns:p14="http://schemas.microsoft.com/office/powerpoint/2010/main" val="1086683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The Main Purpose is to convert a input signal of a node in a A-NN to an output signal.</a:t>
            </a:r>
            <a:r>
              <a:rPr lang="en-US" sz="1200" b="0" i="0" kern="1200" dirty="0">
                <a:solidFill>
                  <a:schemeClr val="tx1"/>
                </a:solidFill>
                <a:effectLst/>
                <a:latin typeface="+mn-lt"/>
                <a:ea typeface="+mn-ea"/>
                <a:cs typeface="+mn-cs"/>
              </a:rPr>
              <a:t> That output signal now is used as a input in the next layer in the stack.</a:t>
            </a:r>
            <a:endParaRPr lang="en-US" dirty="0"/>
          </a:p>
        </p:txBody>
      </p:sp>
      <p:sp>
        <p:nvSpPr>
          <p:cNvPr id="4" name="Slide Number Placeholder 3"/>
          <p:cNvSpPr>
            <a:spLocks noGrp="1"/>
          </p:cNvSpPr>
          <p:nvPr>
            <p:ph type="sldNum" sz="quarter" idx="5"/>
          </p:nvPr>
        </p:nvSpPr>
        <p:spPr/>
        <p:txBody>
          <a:bodyPr/>
          <a:lstStyle/>
          <a:p>
            <a:fld id="{62C2EF6B-C12B-4D7D-A42D-241ABEB77B58}" type="slidenum">
              <a:rPr lang="en-US" smtClean="0"/>
              <a:t>60</a:t>
            </a:fld>
            <a:endParaRPr lang="en-US"/>
          </a:p>
        </p:txBody>
      </p:sp>
    </p:spTree>
    <p:extLst>
      <p:ext uri="{BB962C8B-B14F-4D97-AF65-F5344CB8AC3E}">
        <p14:creationId xmlns:p14="http://schemas.microsoft.com/office/powerpoint/2010/main" val="984209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Descent optimization- we compute the gradient of loss with respect to weights.</a:t>
            </a:r>
          </a:p>
        </p:txBody>
      </p:sp>
      <p:sp>
        <p:nvSpPr>
          <p:cNvPr id="4" name="Slide Number Placeholder 3"/>
          <p:cNvSpPr>
            <a:spLocks noGrp="1"/>
          </p:cNvSpPr>
          <p:nvPr>
            <p:ph type="sldNum" sz="quarter" idx="5"/>
          </p:nvPr>
        </p:nvSpPr>
        <p:spPr/>
        <p:txBody>
          <a:bodyPr/>
          <a:lstStyle/>
          <a:p>
            <a:fld id="{62C2EF6B-C12B-4D7D-A42D-241ABEB77B58}" type="slidenum">
              <a:rPr lang="en-US" smtClean="0"/>
              <a:t>61</a:t>
            </a:fld>
            <a:endParaRPr lang="en-US"/>
          </a:p>
        </p:txBody>
      </p:sp>
    </p:spTree>
    <p:extLst>
      <p:ext uri="{BB962C8B-B14F-4D97-AF65-F5344CB8AC3E}">
        <p14:creationId xmlns:p14="http://schemas.microsoft.com/office/powerpoint/2010/main" val="4263978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rate determines how bigger step you want to take in direction of decreasing gradient. We compute the gradient for each model parameter.</a:t>
            </a:r>
          </a:p>
          <a:p>
            <a:r>
              <a:rPr lang="en-US" dirty="0" err="1"/>
              <a:t>AutoGrad</a:t>
            </a:r>
            <a:r>
              <a:rPr lang="en-US" dirty="0"/>
              <a:t> relies on reverse mode automatic differentiation to compute gradient.</a:t>
            </a:r>
          </a:p>
          <a:p>
            <a:r>
              <a:rPr lang="en-US" dirty="0" err="1"/>
              <a:t>Autograd</a:t>
            </a:r>
            <a:r>
              <a:rPr lang="en-US" dirty="0"/>
              <a:t> remembers track the all model parameters. In forward pass we need to turn it off.</a:t>
            </a:r>
          </a:p>
        </p:txBody>
      </p:sp>
      <p:sp>
        <p:nvSpPr>
          <p:cNvPr id="4" name="Slide Number Placeholder 3"/>
          <p:cNvSpPr>
            <a:spLocks noGrp="1"/>
          </p:cNvSpPr>
          <p:nvPr>
            <p:ph type="sldNum" sz="quarter" idx="5"/>
          </p:nvPr>
        </p:nvSpPr>
        <p:spPr/>
        <p:txBody>
          <a:bodyPr/>
          <a:lstStyle/>
          <a:p>
            <a:fld id="{62C2EF6B-C12B-4D7D-A42D-241ABEB77B58}" type="slidenum">
              <a:rPr lang="en-US" smtClean="0"/>
              <a:t>63</a:t>
            </a:fld>
            <a:endParaRPr lang="en-US"/>
          </a:p>
        </p:txBody>
      </p:sp>
    </p:spTree>
    <p:extLst>
      <p:ext uri="{BB962C8B-B14F-4D97-AF65-F5344CB8AC3E}">
        <p14:creationId xmlns:p14="http://schemas.microsoft.com/office/powerpoint/2010/main" val="1884087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C2EF6B-C12B-4D7D-A42D-241ABEB77B58}" type="slidenum">
              <a:rPr lang="en-US" smtClean="0"/>
              <a:t>64</a:t>
            </a:fld>
            <a:endParaRPr lang="en-US"/>
          </a:p>
        </p:txBody>
      </p:sp>
    </p:spTree>
    <p:extLst>
      <p:ext uri="{BB962C8B-B14F-4D97-AF65-F5344CB8AC3E}">
        <p14:creationId xmlns:p14="http://schemas.microsoft.com/office/powerpoint/2010/main" val="2615826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Example we have used Adam optimizer.</a:t>
            </a:r>
          </a:p>
          <a:p>
            <a:r>
              <a:rPr lang="en-US" dirty="0"/>
              <a:t>Where we first compute the momentum vector using gradient and then use this to compute the model parameter.</a:t>
            </a:r>
          </a:p>
          <a:p>
            <a:r>
              <a:rPr lang="en-US" dirty="0" err="1"/>
              <a:t>Momentum_Vector</a:t>
            </a:r>
            <a:r>
              <a:rPr lang="en-US" dirty="0"/>
              <a:t>= </a:t>
            </a:r>
            <a:r>
              <a:rPr lang="en-US" dirty="0" err="1"/>
              <a:t>momentum_coeff</a:t>
            </a:r>
            <a:r>
              <a:rPr lang="en-US" dirty="0"/>
              <a:t> + </a:t>
            </a:r>
            <a:r>
              <a:rPr lang="en-US" dirty="0" err="1"/>
              <a:t>learningrate</a:t>
            </a:r>
            <a:r>
              <a:rPr lang="en-US" dirty="0"/>
              <a:t>*gradient.</a:t>
            </a:r>
          </a:p>
          <a:p>
            <a:r>
              <a:rPr lang="en-US" dirty="0" err="1"/>
              <a:t>Paramter</a:t>
            </a:r>
            <a:r>
              <a:rPr lang="en-US" dirty="0"/>
              <a:t>(t+1) = Parameter(t)-</a:t>
            </a:r>
            <a:r>
              <a:rPr lang="en-US" dirty="0" err="1"/>
              <a:t>Momentum_vector</a:t>
            </a:r>
            <a:endParaRPr lang="en-US" dirty="0"/>
          </a:p>
        </p:txBody>
      </p:sp>
      <p:sp>
        <p:nvSpPr>
          <p:cNvPr id="4" name="Slide Number Placeholder 3"/>
          <p:cNvSpPr>
            <a:spLocks noGrp="1"/>
          </p:cNvSpPr>
          <p:nvPr>
            <p:ph type="sldNum" sz="quarter" idx="5"/>
          </p:nvPr>
        </p:nvSpPr>
        <p:spPr/>
        <p:txBody>
          <a:bodyPr/>
          <a:lstStyle/>
          <a:p>
            <a:fld id="{62C2EF6B-C12B-4D7D-A42D-241ABEB77B58}" type="slidenum">
              <a:rPr lang="en-US" smtClean="0"/>
              <a:t>66</a:t>
            </a:fld>
            <a:endParaRPr lang="en-US"/>
          </a:p>
        </p:txBody>
      </p:sp>
    </p:spTree>
    <p:extLst>
      <p:ext uri="{BB962C8B-B14F-4D97-AF65-F5344CB8AC3E}">
        <p14:creationId xmlns:p14="http://schemas.microsoft.com/office/powerpoint/2010/main" val="197528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Alexa’s brain is mostly in the cloud, she gets smarter with every interaction. Alexa uses a suite of learning techniques: supervised, semi-supervised, and unsupervised learning. While supervised learning is still most powerful, it does not scale since we cannot generate manual labels at the pace required to continually improve Alexa for our customers. Therefore, our scientists and engineers are continually applying and inventing new learning techniques to reduce reliance on manual labels for training our statistical models. For instance, active learning as a class of semi-supervised learning techniques, where the system itself posits which part of the interactions it needs input from a human expert, is pervasive across our technologies. Unsupervised learning without any labeled responses is also being applied to make Alexa smarter, especially for speech recognition. Finally, we also use transfer learning, allowing Alexa to learn from one skill to another or even one language to another.</a:t>
            </a:r>
          </a:p>
          <a:p>
            <a:endParaRPr lang="en-US" dirty="0"/>
          </a:p>
          <a:p>
            <a:endParaRPr lang="en-US" dirty="0"/>
          </a:p>
        </p:txBody>
      </p:sp>
      <p:sp>
        <p:nvSpPr>
          <p:cNvPr id="4" name="Slide Number Placeholder 3"/>
          <p:cNvSpPr>
            <a:spLocks noGrp="1"/>
          </p:cNvSpPr>
          <p:nvPr>
            <p:ph type="sldNum" sz="quarter" idx="10"/>
          </p:nvPr>
        </p:nvSpPr>
        <p:spPr/>
        <p:txBody>
          <a:bodyPr/>
          <a:lstStyle/>
          <a:p>
            <a:fld id="{62C2EF6B-C12B-4D7D-A42D-241ABEB77B58}" type="slidenum">
              <a:rPr lang="en-US" smtClean="0"/>
              <a:t>16</a:t>
            </a:fld>
            <a:endParaRPr lang="en-US"/>
          </a:p>
        </p:txBody>
      </p:sp>
    </p:spTree>
    <p:extLst>
      <p:ext uri="{BB962C8B-B14F-4D97-AF65-F5344CB8AC3E}">
        <p14:creationId xmlns:p14="http://schemas.microsoft.com/office/powerpoint/2010/main" val="4041281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effectLst/>
                <a:latin typeface="+mn-lt"/>
                <a:ea typeface="+mn-ea"/>
                <a:cs typeface="+mn-cs"/>
              </a:rPr>
              <a:t>A single 800-by-1000-pixel image in RGB color has 2,400,000 features – far too many for traditional machine learning algorithms to handle, which try and take in all the information at once.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ImageNet, the common benchmark for training deep learning </a:t>
            </a:r>
            <a:r>
              <a:rPr lang="en-US" sz="1200" u="sng" kern="1200" dirty="0">
                <a:solidFill>
                  <a:schemeClr val="tx1"/>
                </a:solidFill>
                <a:effectLst/>
                <a:latin typeface="+mn-lt"/>
                <a:ea typeface="+mn-ea"/>
                <a:cs typeface="+mn-cs"/>
                <a:hlinkClick r:id="rId3"/>
              </a:rPr>
              <a:t>models</a:t>
            </a:r>
            <a:r>
              <a:rPr lang="en-US" sz="1200" kern="1200" dirty="0">
                <a:solidFill>
                  <a:schemeClr val="tx1"/>
                </a:solidFill>
                <a:effectLst/>
                <a:latin typeface="+mn-lt"/>
                <a:ea typeface="+mn-ea"/>
                <a:cs typeface="+mn-cs"/>
              </a:rPr>
              <a:t> for comprehensive image recognition, has access to over 14 million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deep learning was first theorized in the 1980s, there are two main reasons it has only recently become useful:</a:t>
            </a:r>
          </a:p>
          <a:p>
            <a:pPr lvl="0"/>
            <a:r>
              <a:rPr lang="en-US" sz="1200" kern="1200" dirty="0">
                <a:solidFill>
                  <a:schemeClr val="tx1"/>
                </a:solidFill>
                <a:effectLst/>
                <a:latin typeface="+mn-lt"/>
                <a:ea typeface="+mn-ea"/>
                <a:cs typeface="+mn-cs"/>
              </a:rPr>
              <a:t>Deep learning requires large amounts of </a:t>
            </a:r>
            <a:r>
              <a:rPr lang="en-US" sz="1200" b="1" kern="1200" dirty="0">
                <a:solidFill>
                  <a:schemeClr val="tx1"/>
                </a:solidFill>
                <a:effectLst/>
                <a:latin typeface="+mn-lt"/>
                <a:ea typeface="+mn-ea"/>
                <a:cs typeface="+mn-cs"/>
              </a:rPr>
              <a:t>labeled data</a:t>
            </a:r>
            <a:r>
              <a:rPr lang="en-US" sz="1200" kern="1200" dirty="0">
                <a:solidFill>
                  <a:schemeClr val="tx1"/>
                </a:solidFill>
                <a:effectLst/>
                <a:latin typeface="+mn-lt"/>
                <a:ea typeface="+mn-ea"/>
                <a:cs typeface="+mn-cs"/>
              </a:rPr>
              <a:t>. For example, driverless car development requires millions of images and thousands of hours of video.</a:t>
            </a:r>
          </a:p>
          <a:p>
            <a:pPr lvl="0"/>
            <a:r>
              <a:rPr lang="en-US" sz="1200" kern="1200" dirty="0">
                <a:solidFill>
                  <a:schemeClr val="tx1"/>
                </a:solidFill>
                <a:effectLst/>
                <a:latin typeface="+mn-lt"/>
                <a:ea typeface="+mn-ea"/>
                <a:cs typeface="+mn-cs"/>
              </a:rPr>
              <a:t>Deep learning requires substantial </a:t>
            </a:r>
            <a:r>
              <a:rPr lang="en-US" sz="1200" b="1" kern="1200" dirty="0">
                <a:solidFill>
                  <a:schemeClr val="tx1"/>
                </a:solidFill>
                <a:effectLst/>
                <a:latin typeface="+mn-lt"/>
                <a:ea typeface="+mn-ea"/>
                <a:cs typeface="+mn-cs"/>
              </a:rPr>
              <a:t>computing power</a:t>
            </a:r>
            <a:r>
              <a:rPr lang="en-US" sz="1200" kern="1200" dirty="0">
                <a:solidFill>
                  <a:schemeClr val="tx1"/>
                </a:solidFill>
                <a:effectLst/>
                <a:latin typeface="+mn-lt"/>
                <a:ea typeface="+mn-ea"/>
                <a:cs typeface="+mn-cs"/>
              </a:rPr>
              <a:t>. High-performance GPUs have a parallel architecture that is efficient for deep learning. When combined with clusters or cloud computing, this enables development teams to reduce training time for a deep learning network from weeks to hours or less.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62C2EF6B-C12B-4D7D-A42D-241ABEB77B58}" type="slidenum">
              <a:rPr lang="en-US" smtClean="0"/>
              <a:t>19</a:t>
            </a:fld>
            <a:endParaRPr lang="en-US"/>
          </a:p>
        </p:txBody>
      </p:sp>
    </p:spTree>
    <p:extLst>
      <p:ext uri="{BB962C8B-B14F-4D97-AF65-F5344CB8AC3E}">
        <p14:creationId xmlns:p14="http://schemas.microsoft.com/office/powerpoint/2010/main" val="1146148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AlphaGo</a:t>
            </a:r>
            <a:r>
              <a:rPr lang="en-US" sz="1200" b="1" i="0" kern="1200" dirty="0">
                <a:solidFill>
                  <a:schemeClr val="tx1"/>
                </a:solidFill>
                <a:effectLst/>
                <a:latin typeface="+mn-lt"/>
                <a:ea typeface="+mn-ea"/>
                <a:cs typeface="+mn-cs"/>
              </a:rPr>
              <a:t> versus Lee </a:t>
            </a:r>
            <a:r>
              <a:rPr lang="en-US" sz="1200" b="1" i="0" kern="1200" dirty="0" err="1">
                <a:solidFill>
                  <a:schemeClr val="tx1"/>
                </a:solidFill>
                <a:effectLst/>
                <a:latin typeface="+mn-lt"/>
                <a:ea typeface="+mn-ea"/>
                <a:cs typeface="+mn-cs"/>
              </a:rPr>
              <a:t>Sedol</a:t>
            </a:r>
            <a:r>
              <a:rPr lang="en-US" sz="1200" b="0" i="0" kern="1200" dirty="0">
                <a:solidFill>
                  <a:schemeClr val="tx1"/>
                </a:solidFill>
                <a:effectLst/>
                <a:latin typeface="+mn-lt"/>
                <a:ea typeface="+mn-ea"/>
                <a:cs typeface="+mn-cs"/>
              </a:rPr>
              <a:t>, also known as the </a:t>
            </a:r>
            <a:r>
              <a:rPr lang="en-US" sz="1200" b="1" i="0" kern="1200" dirty="0">
                <a:solidFill>
                  <a:schemeClr val="tx1"/>
                </a:solidFill>
                <a:effectLst/>
                <a:latin typeface="+mn-lt"/>
                <a:ea typeface="+mn-ea"/>
                <a:cs typeface="+mn-cs"/>
              </a:rPr>
              <a:t>Google DeepMind Challenge Match</a:t>
            </a:r>
            <a:r>
              <a:rPr lang="en-US" sz="1200" b="0" i="0" kern="1200" dirty="0">
                <a:solidFill>
                  <a:schemeClr val="tx1"/>
                </a:solidFill>
                <a:effectLst/>
                <a:latin typeface="+mn-lt"/>
                <a:ea typeface="+mn-ea"/>
                <a:cs typeface="+mn-cs"/>
              </a:rPr>
              <a:t>, was a five-game </a:t>
            </a:r>
            <a:r>
              <a:rPr lang="en-US" sz="1200" b="0" i="0" u="none" strike="noStrike" kern="1200" dirty="0">
                <a:solidFill>
                  <a:schemeClr val="tx1"/>
                </a:solidFill>
                <a:effectLst/>
                <a:latin typeface="+mn-lt"/>
                <a:ea typeface="+mn-ea"/>
                <a:cs typeface="+mn-cs"/>
                <a:hlinkClick r:id="rId3" tooltip="Go (game)"/>
              </a:rPr>
              <a:t>Go</a:t>
            </a:r>
            <a:r>
              <a:rPr lang="en-US" sz="1200" b="0" i="0" kern="1200" dirty="0">
                <a:solidFill>
                  <a:schemeClr val="tx1"/>
                </a:solidFill>
                <a:effectLst/>
                <a:latin typeface="+mn-lt"/>
                <a:ea typeface="+mn-ea"/>
                <a:cs typeface="+mn-cs"/>
              </a:rPr>
              <a:t> match between 18-time world champion </a:t>
            </a:r>
            <a:r>
              <a:rPr lang="en-US" sz="1200" b="0" i="0" u="none" strike="noStrike" kern="1200" dirty="0">
                <a:solidFill>
                  <a:schemeClr val="tx1"/>
                </a:solidFill>
                <a:effectLst/>
                <a:latin typeface="+mn-lt"/>
                <a:ea typeface="+mn-ea"/>
                <a:cs typeface="+mn-cs"/>
                <a:hlinkClick r:id="rId4" tooltip="Lee Sedol"/>
              </a:rPr>
              <a:t>Lee </a:t>
            </a:r>
            <a:r>
              <a:rPr lang="en-US" sz="1200" b="0" i="0" u="none" strike="noStrike" kern="1200" dirty="0" err="1">
                <a:solidFill>
                  <a:schemeClr val="tx1"/>
                </a:solidFill>
                <a:effectLst/>
                <a:latin typeface="+mn-lt"/>
                <a:ea typeface="+mn-ea"/>
                <a:cs typeface="+mn-cs"/>
                <a:hlinkClick r:id="rId4" tooltip="Lee Sedol"/>
              </a:rPr>
              <a:t>Sedol</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hlinkClick r:id="rId5" tooltip="AlphaGo"/>
              </a:rPr>
              <a:t>AlphaGo</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6" tooltip="Computer Go"/>
              </a:rPr>
              <a:t>computer Go</a:t>
            </a:r>
            <a:r>
              <a:rPr lang="en-US" sz="1200" b="0" i="0" kern="1200" dirty="0">
                <a:solidFill>
                  <a:schemeClr val="tx1"/>
                </a:solidFill>
                <a:effectLst/>
                <a:latin typeface="+mn-lt"/>
                <a:ea typeface="+mn-ea"/>
                <a:cs typeface="+mn-cs"/>
              </a:rPr>
              <a:t> program developed by </a:t>
            </a:r>
            <a:r>
              <a:rPr lang="en-US" sz="1200" b="0" i="0" u="none" strike="noStrike" kern="1200" dirty="0">
                <a:solidFill>
                  <a:schemeClr val="tx1"/>
                </a:solidFill>
                <a:effectLst/>
                <a:latin typeface="+mn-lt"/>
                <a:ea typeface="+mn-ea"/>
                <a:cs typeface="+mn-cs"/>
                <a:hlinkClick r:id="rId7" tooltip="Google DeepMind"/>
              </a:rPr>
              <a:t>Google DeepMind</a:t>
            </a:r>
            <a:r>
              <a:rPr lang="en-US" sz="1200" b="0" i="0" kern="1200" dirty="0">
                <a:solidFill>
                  <a:schemeClr val="tx1"/>
                </a:solidFill>
                <a:effectLst/>
                <a:latin typeface="+mn-lt"/>
                <a:ea typeface="+mn-ea"/>
                <a:cs typeface="+mn-cs"/>
              </a:rPr>
              <a:t>, played in </a:t>
            </a:r>
            <a:r>
              <a:rPr lang="en-US" sz="1200" b="0" i="0" u="none" strike="noStrike" kern="1200" dirty="0">
                <a:solidFill>
                  <a:schemeClr val="tx1"/>
                </a:solidFill>
                <a:effectLst/>
                <a:latin typeface="+mn-lt"/>
                <a:ea typeface="+mn-ea"/>
                <a:cs typeface="+mn-cs"/>
                <a:hlinkClick r:id="rId8" tooltip="Seoul"/>
              </a:rPr>
              <a:t>Seoul</a:t>
            </a:r>
            <a:r>
              <a:rPr lang="en-US" sz="1200" b="0" i="0" kern="1200" dirty="0">
                <a:solidFill>
                  <a:schemeClr val="tx1"/>
                </a:solidFill>
                <a:effectLst/>
                <a:latin typeface="+mn-lt"/>
                <a:ea typeface="+mn-ea"/>
                <a:cs typeface="+mn-cs"/>
              </a:rPr>
              <a:t>, South Korea between 9 and 15 March 2016. </a:t>
            </a:r>
            <a:r>
              <a:rPr lang="en-US" sz="1200" b="0" i="0" kern="1200" dirty="0" err="1">
                <a:solidFill>
                  <a:schemeClr val="tx1"/>
                </a:solidFill>
                <a:effectLst/>
                <a:latin typeface="+mn-lt"/>
                <a:ea typeface="+mn-ea"/>
                <a:cs typeface="+mn-cs"/>
              </a:rPr>
              <a:t>AlphaGo</a:t>
            </a:r>
            <a:r>
              <a:rPr lang="en-US" sz="1200" b="0" i="0" kern="1200" dirty="0">
                <a:solidFill>
                  <a:schemeClr val="tx1"/>
                </a:solidFill>
                <a:effectLst/>
                <a:latin typeface="+mn-lt"/>
                <a:ea typeface="+mn-ea"/>
                <a:cs typeface="+mn-cs"/>
              </a:rPr>
              <a:t> won all but the fourth game;</a:t>
            </a:r>
            <a:r>
              <a:rPr lang="en-US" sz="1200" b="0" i="0" u="none" strike="noStrike" kern="1200" baseline="30000" dirty="0">
                <a:solidFill>
                  <a:schemeClr val="tx1"/>
                </a:solidFill>
                <a:effectLst/>
                <a:latin typeface="+mn-lt"/>
                <a:ea typeface="+mn-ea"/>
                <a:cs typeface="+mn-cs"/>
                <a:hlinkClick r:id="rId9"/>
              </a:rPr>
              <a:t>[1]</a:t>
            </a:r>
            <a:r>
              <a:rPr lang="en-US" sz="1200" b="0" i="0" kern="1200" dirty="0">
                <a:solidFill>
                  <a:schemeClr val="tx1"/>
                </a:solidFill>
                <a:effectLst/>
                <a:latin typeface="+mn-lt"/>
                <a:ea typeface="+mn-ea"/>
                <a:cs typeface="+mn-cs"/>
              </a:rPr>
              <a:t> all games were won by resignation.</a:t>
            </a:r>
            <a:r>
              <a:rPr lang="en-US" sz="1200" b="0" i="0" u="none" strike="noStrike" kern="1200" baseline="30000" dirty="0">
                <a:solidFill>
                  <a:schemeClr val="tx1"/>
                </a:solidFill>
                <a:effectLst/>
                <a:latin typeface="+mn-lt"/>
                <a:ea typeface="+mn-ea"/>
                <a:cs typeface="+mn-cs"/>
                <a:hlinkClick r:id="rId10"/>
              </a:rPr>
              <a:t>[2]</a:t>
            </a:r>
            <a:r>
              <a:rPr lang="en-US" sz="1200" b="0" i="0" kern="1200" dirty="0">
                <a:solidFill>
                  <a:schemeClr val="tx1"/>
                </a:solidFill>
                <a:effectLst/>
                <a:latin typeface="+mn-lt"/>
                <a:ea typeface="+mn-ea"/>
                <a:cs typeface="+mn-cs"/>
              </a:rPr>
              <a:t> The match has been compared with the historic chess match between </a:t>
            </a:r>
            <a:r>
              <a:rPr lang="en-US" sz="1200" b="0" i="0" u="none" strike="noStrike" kern="1200" dirty="0">
                <a:solidFill>
                  <a:schemeClr val="tx1"/>
                </a:solidFill>
                <a:effectLst/>
                <a:latin typeface="+mn-lt"/>
                <a:ea typeface="+mn-ea"/>
                <a:cs typeface="+mn-cs"/>
                <a:hlinkClick r:id="rId11" tooltip="Deep Blue versus Garry Kasparov"/>
              </a:rPr>
              <a:t>Deep Blue and Garry Kasparov</a:t>
            </a:r>
            <a:r>
              <a:rPr lang="en-US" sz="1200" b="0" i="0" kern="1200" dirty="0">
                <a:solidFill>
                  <a:schemeClr val="tx1"/>
                </a:solidFill>
                <a:effectLst/>
                <a:latin typeface="+mn-lt"/>
                <a:ea typeface="+mn-ea"/>
                <a:cs typeface="+mn-cs"/>
              </a:rPr>
              <a:t> in 1997.</a:t>
            </a:r>
          </a:p>
          <a:p>
            <a:endParaRPr lang="en-US" dirty="0"/>
          </a:p>
        </p:txBody>
      </p:sp>
      <p:sp>
        <p:nvSpPr>
          <p:cNvPr id="4" name="Slide Number Placeholder 3"/>
          <p:cNvSpPr>
            <a:spLocks noGrp="1"/>
          </p:cNvSpPr>
          <p:nvPr>
            <p:ph type="sldNum" sz="quarter" idx="10"/>
          </p:nvPr>
        </p:nvSpPr>
        <p:spPr/>
        <p:txBody>
          <a:bodyPr/>
          <a:lstStyle/>
          <a:p>
            <a:fld id="{62C2EF6B-C12B-4D7D-A42D-241ABEB77B58}" type="slidenum">
              <a:rPr lang="en-US" smtClean="0"/>
              <a:t>24</a:t>
            </a:fld>
            <a:endParaRPr lang="en-US"/>
          </a:p>
        </p:txBody>
      </p:sp>
    </p:spTree>
    <p:extLst>
      <p:ext uri="{BB962C8B-B14F-4D97-AF65-F5344CB8AC3E}">
        <p14:creationId xmlns:p14="http://schemas.microsoft.com/office/powerpoint/2010/main" val="243323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C2EF6B-C12B-4D7D-A42D-241ABEB77B58}" type="slidenum">
              <a:rPr lang="en-US" smtClean="0"/>
              <a:t>38</a:t>
            </a:fld>
            <a:endParaRPr lang="en-US"/>
          </a:p>
        </p:txBody>
      </p:sp>
    </p:spTree>
    <p:extLst>
      <p:ext uri="{BB962C8B-B14F-4D97-AF65-F5344CB8AC3E}">
        <p14:creationId xmlns:p14="http://schemas.microsoft.com/office/powerpoint/2010/main" val="4291958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Building block of Convolution layer are Convolution and pooling. A typical Convolutional Neural Network has alternate group of convolutional and pooling layer followed by feed forward layer. Convolutional layers work well with </a:t>
            </a:r>
            <a:r>
              <a:rPr lang="en-US" dirty="0" err="1"/>
              <a:t>Relu</a:t>
            </a:r>
            <a:r>
              <a:rPr lang="en-US" dirty="0"/>
              <a:t> so each layer is followed by </a:t>
            </a:r>
            <a:r>
              <a:rPr lang="en-US" dirty="0" err="1"/>
              <a:t>Relu</a:t>
            </a:r>
            <a:r>
              <a:rPr lang="en-US" dirty="0"/>
              <a:t>. The output of each layer is an image.</a:t>
            </a:r>
          </a:p>
        </p:txBody>
      </p:sp>
      <p:sp>
        <p:nvSpPr>
          <p:cNvPr id="4" name="Slide Number Placeholder 3"/>
          <p:cNvSpPr>
            <a:spLocks noGrp="1"/>
          </p:cNvSpPr>
          <p:nvPr>
            <p:ph type="sldNum" sz="quarter" idx="10"/>
          </p:nvPr>
        </p:nvSpPr>
        <p:spPr/>
        <p:txBody>
          <a:bodyPr/>
          <a:lstStyle/>
          <a:p>
            <a:fld id="{62C2EF6B-C12B-4D7D-A42D-241ABEB77B58}" type="slidenum">
              <a:rPr lang="en-US" smtClean="0"/>
              <a:t>41</a:t>
            </a:fld>
            <a:endParaRPr lang="en-US"/>
          </a:p>
        </p:txBody>
      </p:sp>
    </p:spTree>
    <p:extLst>
      <p:ext uri="{BB962C8B-B14F-4D97-AF65-F5344CB8AC3E}">
        <p14:creationId xmlns:p14="http://schemas.microsoft.com/office/powerpoint/2010/main" val="2997960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is then fed to the Feed Forward Layers. Feed Forward layer has the </a:t>
            </a:r>
            <a:r>
              <a:rPr lang="en-US" dirty="0" err="1"/>
              <a:t>Relu</a:t>
            </a:r>
            <a:r>
              <a:rPr lang="en-US" dirty="0"/>
              <a:t> as the as the </a:t>
            </a:r>
            <a:r>
              <a:rPr lang="en-US" dirty="0" err="1"/>
              <a:t>actibvation</a:t>
            </a:r>
            <a:r>
              <a:rPr lang="en-US" dirty="0"/>
              <a:t> Function and </a:t>
            </a:r>
            <a:r>
              <a:rPr lang="en-US" dirty="0" err="1"/>
              <a:t>Softmax</a:t>
            </a:r>
            <a:r>
              <a:rPr lang="en-US" dirty="0"/>
              <a:t> as the output layer. Input is an image and output </a:t>
            </a:r>
            <a:r>
              <a:rPr lang="en-US"/>
              <a:t>is probability.</a:t>
            </a:r>
            <a:endParaRPr lang="en-US" dirty="0"/>
          </a:p>
        </p:txBody>
      </p:sp>
      <p:sp>
        <p:nvSpPr>
          <p:cNvPr id="4" name="Slide Number Placeholder 3"/>
          <p:cNvSpPr>
            <a:spLocks noGrp="1"/>
          </p:cNvSpPr>
          <p:nvPr>
            <p:ph type="sldNum" sz="quarter" idx="5"/>
          </p:nvPr>
        </p:nvSpPr>
        <p:spPr/>
        <p:txBody>
          <a:bodyPr/>
          <a:lstStyle/>
          <a:p>
            <a:fld id="{62C2EF6B-C12B-4D7D-A42D-241ABEB77B58}" type="slidenum">
              <a:rPr lang="en-US" smtClean="0"/>
              <a:t>42</a:t>
            </a:fld>
            <a:endParaRPr lang="en-US"/>
          </a:p>
        </p:txBody>
      </p:sp>
    </p:spTree>
    <p:extLst>
      <p:ext uri="{BB962C8B-B14F-4D97-AF65-F5344CB8AC3E}">
        <p14:creationId xmlns:p14="http://schemas.microsoft.com/office/powerpoint/2010/main" val="191039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Convlutional</a:t>
            </a:r>
            <a:r>
              <a:rPr lang="en-US" dirty="0"/>
              <a:t> layers extract the low level information’s like pixels. Output of this layer is Feature samples. No of neurons in the second layer depends on the No of strides and size of kernel filter.</a:t>
            </a:r>
          </a:p>
          <a:p>
            <a:endParaRPr lang="en-US" dirty="0"/>
          </a:p>
        </p:txBody>
      </p:sp>
      <p:sp>
        <p:nvSpPr>
          <p:cNvPr id="4" name="Slide Number Placeholder 3"/>
          <p:cNvSpPr>
            <a:spLocks noGrp="1"/>
          </p:cNvSpPr>
          <p:nvPr>
            <p:ph type="sldNum" sz="quarter" idx="5"/>
          </p:nvPr>
        </p:nvSpPr>
        <p:spPr/>
        <p:txBody>
          <a:bodyPr/>
          <a:lstStyle/>
          <a:p>
            <a:fld id="{62C2EF6B-C12B-4D7D-A42D-241ABEB77B58}" type="slidenum">
              <a:rPr lang="en-US" smtClean="0"/>
              <a:t>43</a:t>
            </a:fld>
            <a:endParaRPr lang="en-US"/>
          </a:p>
        </p:txBody>
      </p:sp>
    </p:spTree>
    <p:extLst>
      <p:ext uri="{BB962C8B-B14F-4D97-AF65-F5344CB8AC3E}">
        <p14:creationId xmlns:p14="http://schemas.microsoft.com/office/powerpoint/2010/main" val="21415783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pSp>
        <p:nvGrpSpPr>
          <p:cNvPr id="8" name="Group 7"/>
          <p:cNvGrpSpPr/>
          <p:nvPr userDrawn="1"/>
        </p:nvGrpSpPr>
        <p:grpSpPr>
          <a:xfrm>
            <a:off x="-20321" y="1"/>
            <a:ext cx="8132973" cy="6865744"/>
            <a:chOff x="-20321" y="1"/>
            <a:chExt cx="8132973" cy="6865744"/>
          </a:xfrm>
        </p:grpSpPr>
        <p:sp>
          <p:nvSpPr>
            <p:cNvPr id="2" name="Trapezoid 1"/>
            <p:cNvSpPr/>
            <p:nvPr userDrawn="1"/>
          </p:nvSpPr>
          <p:spPr>
            <a:xfrm rot="10800000">
              <a:off x="-20321" y="1"/>
              <a:ext cx="8132973" cy="6850778"/>
            </a:xfrm>
            <a:prstGeom prst="trapezoid">
              <a:avLst>
                <a:gd name="adj" fmla="val 593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8854" y="4569"/>
              <a:ext cx="4059173" cy="68611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IN"/>
            </a:p>
          </p:txBody>
        </p:sp>
      </p:grpSp>
      <p:pic>
        <p:nvPicPr>
          <p:cNvPr id="11" name="Picture 10" descr="nagarro_logo_default.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138" y="240322"/>
            <a:ext cx="1555881" cy="603753"/>
          </a:xfrm>
          <a:prstGeom prst="rect">
            <a:avLst/>
          </a:prstGeom>
        </p:spPr>
      </p:pic>
      <p:sp>
        <p:nvSpPr>
          <p:cNvPr id="4" name="Trapezoid 3"/>
          <p:cNvSpPr/>
          <p:nvPr userDrawn="1"/>
        </p:nvSpPr>
        <p:spPr>
          <a:xfrm>
            <a:off x="4038851" y="5129663"/>
            <a:ext cx="2054095" cy="1730259"/>
          </a:xfrm>
          <a:prstGeom prst="trapezoid">
            <a:avLst>
              <a:gd name="adj" fmla="val 59358"/>
            </a:avLst>
          </a:pr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rapezoid 2"/>
          <p:cNvSpPr/>
          <p:nvPr userDrawn="1"/>
        </p:nvSpPr>
        <p:spPr>
          <a:xfrm rot="10800000">
            <a:off x="4867185" y="-1"/>
            <a:ext cx="3245467" cy="2733806"/>
          </a:xfrm>
          <a:prstGeom prst="trapezoid">
            <a:avLst>
              <a:gd name="adj" fmla="val 59358"/>
            </a:avLst>
          </a:pr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 Placeholder 24"/>
          <p:cNvSpPr>
            <a:spLocks noGrp="1"/>
          </p:cNvSpPr>
          <p:nvPr userDrawn="1">
            <p:ph type="body" sz="quarter" idx="11" hasCustomPrompt="1"/>
          </p:nvPr>
        </p:nvSpPr>
        <p:spPr>
          <a:xfrm>
            <a:off x="282575" y="3573921"/>
            <a:ext cx="5203825" cy="857771"/>
          </a:xfrm>
          <a:prstGeom prst="rect">
            <a:avLst/>
          </a:prstGeom>
        </p:spPr>
        <p:txBody>
          <a:bodyPr/>
          <a:lstStyle>
            <a:lvl1pPr marL="0" indent="0">
              <a:buNone/>
              <a:defRPr sz="2400" baseline="0">
                <a:solidFill>
                  <a:schemeClr val="accent1"/>
                </a:solidFill>
                <a:latin typeface="Calibri Light" panose="020F0302020204030204" pitchFamily="34" charset="0"/>
              </a:defRPr>
            </a:lvl1pPr>
            <a:lvl2pPr marL="457181" indent="0">
              <a:buNone/>
              <a:defRPr sz="2400">
                <a:solidFill>
                  <a:srgbClr val="707173"/>
                </a:solidFill>
                <a:latin typeface="Calibri Light" panose="020F0302020204030204" pitchFamily="34" charset="0"/>
              </a:defRPr>
            </a:lvl2pPr>
            <a:lvl3pPr marL="914361" indent="0">
              <a:buNone/>
              <a:defRPr sz="2400">
                <a:solidFill>
                  <a:srgbClr val="707173"/>
                </a:solidFill>
                <a:latin typeface="Calibri Light" panose="020F0302020204030204" pitchFamily="34" charset="0"/>
              </a:defRPr>
            </a:lvl3pPr>
            <a:lvl4pPr marL="1371542" indent="0">
              <a:buNone/>
              <a:defRPr sz="2400">
                <a:solidFill>
                  <a:srgbClr val="707173"/>
                </a:solidFill>
                <a:latin typeface="Calibri Light" panose="020F0302020204030204" pitchFamily="34" charset="0"/>
              </a:defRPr>
            </a:lvl4pPr>
            <a:lvl5pPr marL="1828724" indent="0">
              <a:buNone/>
              <a:defRPr sz="2400">
                <a:solidFill>
                  <a:srgbClr val="707173"/>
                </a:solidFill>
                <a:latin typeface="Calibri Light" panose="020F0302020204030204" pitchFamily="34" charset="0"/>
              </a:defRPr>
            </a:lvl5pPr>
          </a:lstStyle>
          <a:p>
            <a:pPr lvl="0"/>
            <a:r>
              <a:rPr lang="en-US" dirty="0"/>
              <a:t>Click to add sub-title</a:t>
            </a:r>
          </a:p>
        </p:txBody>
      </p:sp>
      <p:sp>
        <p:nvSpPr>
          <p:cNvPr id="19" name="Text Placeholder 11"/>
          <p:cNvSpPr>
            <a:spLocks noGrp="1"/>
          </p:cNvSpPr>
          <p:nvPr>
            <p:ph type="body" sz="quarter" idx="13" hasCustomPrompt="1"/>
          </p:nvPr>
        </p:nvSpPr>
        <p:spPr>
          <a:xfrm>
            <a:off x="271463" y="2192338"/>
            <a:ext cx="5483225" cy="1142533"/>
          </a:xfrm>
          <a:prstGeom prst="rect">
            <a:avLst/>
          </a:prstGeom>
        </p:spPr>
        <p:txBody>
          <a:bodyPr/>
          <a:lstStyle>
            <a:lvl1pPr marL="0" marR="0" indent="0" algn="l" defTabSz="457181" rtl="0" eaLnBrk="1" fontAlgn="auto" latinLnBrk="0" hangingPunct="1">
              <a:lnSpc>
                <a:spcPct val="100000"/>
              </a:lnSpc>
              <a:spcBef>
                <a:spcPct val="20000"/>
              </a:spcBef>
              <a:spcAft>
                <a:spcPts val="0"/>
              </a:spcAft>
              <a:buClrTx/>
              <a:buSzTx/>
              <a:buFontTx/>
              <a:buNone/>
              <a:tabLst/>
              <a:defRPr lang="en-IN" sz="3600" kern="1200" baseline="0" dirty="0" smtClean="0">
                <a:solidFill>
                  <a:srgbClr val="387BBA"/>
                </a:solidFill>
                <a:latin typeface="Calibri Light" panose="020F0302020204030204" pitchFamily="34" charset="0"/>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 typeface="Arial"/>
              <a:buNone/>
              <a:tabLst/>
              <a:defRPr/>
            </a:pPr>
            <a:r>
              <a:rPr lang="en-US" dirty="0"/>
              <a:t>Click to add title</a:t>
            </a:r>
            <a:endParaRPr lang="en-IN" dirty="0"/>
          </a:p>
        </p:txBody>
      </p:sp>
      <p:sp>
        <p:nvSpPr>
          <p:cNvPr id="14" name="Text Placeholder 24"/>
          <p:cNvSpPr>
            <a:spLocks noGrp="1"/>
          </p:cNvSpPr>
          <p:nvPr>
            <p:ph type="body" sz="quarter" idx="14" hasCustomPrompt="1"/>
          </p:nvPr>
        </p:nvSpPr>
        <p:spPr>
          <a:xfrm>
            <a:off x="271463" y="1023672"/>
            <a:ext cx="4408113" cy="857771"/>
          </a:xfrm>
          <a:prstGeom prst="rect">
            <a:avLst/>
          </a:prstGeom>
        </p:spPr>
        <p:txBody>
          <a:bodyPr/>
          <a:lstStyle>
            <a:lvl1pPr marL="0" indent="0">
              <a:lnSpc>
                <a:spcPct val="90000"/>
              </a:lnSpc>
              <a:buFont typeface="Arial" panose="020B0604020202020204" pitchFamily="34" charset="0"/>
              <a:buNone/>
              <a:defRPr lang="en-US" sz="1400" kern="1200" dirty="0" smtClean="0">
                <a:solidFill>
                  <a:srgbClr val="3E3D40"/>
                </a:solidFill>
                <a:cs typeface="Calibri Light"/>
              </a:defRPr>
            </a:lvl1pPr>
            <a:lvl2pPr marL="457181" indent="0">
              <a:buNone/>
              <a:defRPr sz="2400">
                <a:solidFill>
                  <a:srgbClr val="707173"/>
                </a:solidFill>
                <a:latin typeface="Calibri Light" panose="020F0302020204030204" pitchFamily="34" charset="0"/>
              </a:defRPr>
            </a:lvl2pPr>
            <a:lvl3pPr marL="914361" indent="0">
              <a:buNone/>
              <a:defRPr sz="2400">
                <a:solidFill>
                  <a:srgbClr val="707173"/>
                </a:solidFill>
                <a:latin typeface="Calibri Light" panose="020F0302020204030204" pitchFamily="34" charset="0"/>
              </a:defRPr>
            </a:lvl3pPr>
            <a:lvl4pPr marL="1371542" indent="0">
              <a:buNone/>
              <a:defRPr sz="2400">
                <a:solidFill>
                  <a:srgbClr val="707173"/>
                </a:solidFill>
                <a:latin typeface="Calibri Light" panose="020F0302020204030204" pitchFamily="34" charset="0"/>
              </a:defRPr>
            </a:lvl4pPr>
            <a:lvl5pPr marL="1828724" indent="0">
              <a:buNone/>
              <a:defRPr sz="2400">
                <a:solidFill>
                  <a:srgbClr val="707173"/>
                </a:solidFill>
                <a:latin typeface="Calibri Light" panose="020F0302020204030204" pitchFamily="34" charset="0"/>
              </a:defRPr>
            </a:lvl5pPr>
          </a:lstStyle>
          <a:p>
            <a:pPr marL="0" indent="0">
              <a:lnSpc>
                <a:spcPct val="90000"/>
              </a:lnSpc>
              <a:buFont typeface="Arial" panose="020B0604020202020204" pitchFamily="34" charset="0"/>
              <a:buNone/>
            </a:pPr>
            <a:r>
              <a:rPr lang="en-US" sz="1600" kern="1200" dirty="0">
                <a:solidFill>
                  <a:schemeClr val="tx1"/>
                </a:solidFill>
                <a:latin typeface="+mj-lt"/>
                <a:ea typeface="+mn-ea"/>
                <a:cs typeface="Calibri Light"/>
              </a:rPr>
              <a:t>Please</a:t>
            </a:r>
            <a:r>
              <a:rPr lang="en-US" sz="1600" kern="1200" baseline="0" dirty="0">
                <a:solidFill>
                  <a:schemeClr val="tx1"/>
                </a:solidFill>
                <a:latin typeface="+mj-lt"/>
                <a:ea typeface="+mn-ea"/>
                <a:cs typeface="Calibri Light"/>
              </a:rPr>
              <a:t> remember to follow the presentation making guidelines given in the last two layouts, and delete this note</a:t>
            </a:r>
            <a:endParaRPr lang="en-US" sz="1600" kern="1200" dirty="0">
              <a:solidFill>
                <a:schemeClr val="tx1"/>
              </a:solidFill>
              <a:latin typeface="+mj-lt"/>
              <a:ea typeface="+mn-ea"/>
              <a:cs typeface="Calibri Light"/>
            </a:endParaRPr>
          </a:p>
        </p:txBody>
      </p:sp>
      <p:sp>
        <p:nvSpPr>
          <p:cNvPr id="12" name="Text Placeholder 24"/>
          <p:cNvSpPr>
            <a:spLocks noGrp="1"/>
          </p:cNvSpPr>
          <p:nvPr>
            <p:ph type="body" sz="quarter" idx="15" hasCustomPrompt="1"/>
          </p:nvPr>
        </p:nvSpPr>
        <p:spPr>
          <a:xfrm>
            <a:off x="295123" y="5469060"/>
            <a:ext cx="4158543" cy="479919"/>
          </a:xfrm>
          <a:prstGeom prst="rect">
            <a:avLst/>
          </a:prstGeom>
        </p:spPr>
        <p:txBody>
          <a:bodyPr/>
          <a:lstStyle>
            <a:lvl1pPr marL="0" indent="0">
              <a:buNone/>
              <a:defRPr sz="1800" baseline="0">
                <a:solidFill>
                  <a:srgbClr val="3E3D40"/>
                </a:solidFill>
                <a:latin typeface="Calibri Light" panose="020F0302020204030204" pitchFamily="34" charset="0"/>
              </a:defRPr>
            </a:lvl1pPr>
            <a:lvl2pPr marL="457181" indent="0">
              <a:buNone/>
              <a:defRPr sz="2400">
                <a:solidFill>
                  <a:srgbClr val="707173"/>
                </a:solidFill>
                <a:latin typeface="Calibri Light" panose="020F0302020204030204" pitchFamily="34" charset="0"/>
              </a:defRPr>
            </a:lvl2pPr>
            <a:lvl3pPr marL="914361" indent="0">
              <a:buNone/>
              <a:defRPr sz="2400">
                <a:solidFill>
                  <a:srgbClr val="707173"/>
                </a:solidFill>
                <a:latin typeface="Calibri Light" panose="020F0302020204030204" pitchFamily="34" charset="0"/>
              </a:defRPr>
            </a:lvl3pPr>
            <a:lvl4pPr marL="1371542" indent="0">
              <a:buNone/>
              <a:defRPr sz="2400">
                <a:solidFill>
                  <a:srgbClr val="707173"/>
                </a:solidFill>
                <a:latin typeface="Calibri Light" panose="020F0302020204030204" pitchFamily="34" charset="0"/>
              </a:defRPr>
            </a:lvl4pPr>
            <a:lvl5pPr marL="1828724" indent="0">
              <a:buNone/>
              <a:defRPr sz="2400">
                <a:solidFill>
                  <a:srgbClr val="707173"/>
                </a:solidFill>
                <a:latin typeface="Calibri Light" panose="020F0302020204030204" pitchFamily="34" charset="0"/>
              </a:defRPr>
            </a:lvl5pPr>
          </a:lstStyle>
          <a:p>
            <a:pPr lvl="0"/>
            <a:r>
              <a:rPr lang="en-US" dirty="0"/>
              <a:t>Click to add text</a:t>
            </a:r>
          </a:p>
        </p:txBody>
      </p:sp>
    </p:spTree>
    <p:extLst>
      <p:ext uri="{BB962C8B-B14F-4D97-AF65-F5344CB8AC3E}">
        <p14:creationId xmlns:p14="http://schemas.microsoft.com/office/powerpoint/2010/main" val="8062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Agenda">
    <p:spTree>
      <p:nvGrpSpPr>
        <p:cNvPr id="1" name=""/>
        <p:cNvGrpSpPr/>
        <p:nvPr/>
      </p:nvGrpSpPr>
      <p:grpSpPr>
        <a:xfrm>
          <a:off x="0" y="0"/>
          <a:ext cx="0" cy="0"/>
          <a:chOff x="0" y="0"/>
          <a:chExt cx="0" cy="0"/>
        </a:xfrm>
      </p:grpSpPr>
      <p:sp>
        <p:nvSpPr>
          <p:cNvPr id="6" name="TextBox 5"/>
          <p:cNvSpPr txBox="1"/>
          <p:nvPr userDrawn="1"/>
        </p:nvSpPr>
        <p:spPr>
          <a:xfrm>
            <a:off x="374138" y="6349384"/>
            <a:ext cx="3808621" cy="355482"/>
          </a:xfrm>
          <a:prstGeom prst="rect">
            <a:avLst/>
          </a:prstGeom>
          <a:noFill/>
        </p:spPr>
        <p:txBody>
          <a:bodyPr wrap="square" rtlCol="0">
            <a:spAutoFit/>
          </a:bodyPr>
          <a:lstStyle/>
          <a:p>
            <a:pPr>
              <a:lnSpc>
                <a:spcPct val="90000"/>
              </a:lnSpc>
            </a:pPr>
            <a:r>
              <a:rPr lang="en-US" dirty="0"/>
              <a:t>Version control 2.0</a:t>
            </a:r>
          </a:p>
        </p:txBody>
      </p:sp>
      <p:sp>
        <p:nvSpPr>
          <p:cNvPr id="12" name="Freeform 11"/>
          <p:cNvSpPr/>
          <p:nvPr userDrawn="1"/>
        </p:nvSpPr>
        <p:spPr>
          <a:xfrm>
            <a:off x="-10758" y="-25302"/>
            <a:ext cx="10633472" cy="6911582"/>
          </a:xfrm>
          <a:custGeom>
            <a:avLst/>
            <a:gdLst>
              <a:gd name="connsiteX0" fmla="*/ 0 w 10621067"/>
              <a:gd name="connsiteY0" fmla="*/ 0 h 6873875"/>
              <a:gd name="connsiteX1" fmla="*/ 10621067 w 10621067"/>
              <a:gd name="connsiteY1" fmla="*/ 31750 h 6873875"/>
              <a:gd name="connsiteX2" fmla="*/ 6572678 w 10621067"/>
              <a:gd name="connsiteY2" fmla="*/ 6873875 h 6873875"/>
              <a:gd name="connsiteX3" fmla="*/ 15876 w 10621067"/>
              <a:gd name="connsiteY3" fmla="*/ 6873875 h 6873875"/>
              <a:gd name="connsiteX4" fmla="*/ 0 w 10621067"/>
              <a:gd name="connsiteY4" fmla="*/ 0 h 6873875"/>
              <a:gd name="connsiteX0" fmla="*/ 0 w 10649347"/>
              <a:gd name="connsiteY0" fmla="*/ 0 h 6873875"/>
              <a:gd name="connsiteX1" fmla="*/ 10649347 w 10649347"/>
              <a:gd name="connsiteY1" fmla="*/ 3470 h 6873875"/>
              <a:gd name="connsiteX2" fmla="*/ 6572678 w 10649347"/>
              <a:gd name="connsiteY2" fmla="*/ 6873875 h 6873875"/>
              <a:gd name="connsiteX3" fmla="*/ 15876 w 10649347"/>
              <a:gd name="connsiteY3" fmla="*/ 6873875 h 6873875"/>
              <a:gd name="connsiteX4" fmla="*/ 0 w 10649347"/>
              <a:gd name="connsiteY4" fmla="*/ 0 h 6873875"/>
              <a:gd name="connsiteX0" fmla="*/ 12404 w 10661751"/>
              <a:gd name="connsiteY0" fmla="*/ 0 h 6873875"/>
              <a:gd name="connsiteX1" fmla="*/ 10661751 w 10661751"/>
              <a:gd name="connsiteY1" fmla="*/ 3470 h 6873875"/>
              <a:gd name="connsiteX2" fmla="*/ 6585082 w 10661751"/>
              <a:gd name="connsiteY2" fmla="*/ 6873875 h 6873875"/>
              <a:gd name="connsiteX3" fmla="*/ 0 w 10661751"/>
              <a:gd name="connsiteY3" fmla="*/ 6873875 h 6873875"/>
              <a:gd name="connsiteX4" fmla="*/ 12404 w 10661751"/>
              <a:gd name="connsiteY4" fmla="*/ 0 h 6873875"/>
              <a:gd name="connsiteX0" fmla="*/ 280 w 10696761"/>
              <a:gd name="connsiteY0" fmla="*/ 0 h 6883302"/>
              <a:gd name="connsiteX1" fmla="*/ 10696761 w 10696761"/>
              <a:gd name="connsiteY1" fmla="*/ 12897 h 6883302"/>
              <a:gd name="connsiteX2" fmla="*/ 6620092 w 10696761"/>
              <a:gd name="connsiteY2" fmla="*/ 6883302 h 6883302"/>
              <a:gd name="connsiteX3" fmla="*/ 35010 w 10696761"/>
              <a:gd name="connsiteY3" fmla="*/ 6883302 h 6883302"/>
              <a:gd name="connsiteX4" fmla="*/ 280 w 10696761"/>
              <a:gd name="connsiteY4" fmla="*/ 0 h 6883302"/>
              <a:gd name="connsiteX0" fmla="*/ 740 w 10697221"/>
              <a:gd name="connsiteY0" fmla="*/ 0 h 6911582"/>
              <a:gd name="connsiteX1" fmla="*/ 10697221 w 10697221"/>
              <a:gd name="connsiteY1" fmla="*/ 12897 h 6911582"/>
              <a:gd name="connsiteX2" fmla="*/ 6620552 w 10697221"/>
              <a:gd name="connsiteY2" fmla="*/ 6883302 h 6911582"/>
              <a:gd name="connsiteX3" fmla="*/ 7190 w 10697221"/>
              <a:gd name="connsiteY3" fmla="*/ 6911582 h 6911582"/>
              <a:gd name="connsiteX4" fmla="*/ 740 w 10697221"/>
              <a:gd name="connsiteY4" fmla="*/ 0 h 6911582"/>
              <a:gd name="connsiteX0" fmla="*/ 740 w 10697221"/>
              <a:gd name="connsiteY0" fmla="*/ 0 h 6911582"/>
              <a:gd name="connsiteX1" fmla="*/ 10697221 w 10697221"/>
              <a:gd name="connsiteY1" fmla="*/ 12897 h 6911582"/>
              <a:gd name="connsiteX2" fmla="*/ 6620552 w 10697221"/>
              <a:gd name="connsiteY2" fmla="*/ 6883302 h 6911582"/>
              <a:gd name="connsiteX3" fmla="*/ 7190 w 10697221"/>
              <a:gd name="connsiteY3" fmla="*/ 6911582 h 6911582"/>
              <a:gd name="connsiteX4" fmla="*/ 740 w 10697221"/>
              <a:gd name="connsiteY4" fmla="*/ 0 h 691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221" h="6911582">
                <a:moveTo>
                  <a:pt x="740" y="0"/>
                </a:moveTo>
                <a:lnTo>
                  <a:pt x="10697221" y="12897"/>
                </a:lnTo>
                <a:lnTo>
                  <a:pt x="6620552" y="6883302"/>
                </a:lnTo>
                <a:lnTo>
                  <a:pt x="7190" y="6911582"/>
                </a:lnTo>
                <a:cubicBezTo>
                  <a:pt x="11325" y="4620290"/>
                  <a:pt x="-3395" y="2291292"/>
                  <a:pt x="740" y="0"/>
                </a:cubicBezTo>
                <a:close/>
              </a:path>
            </a:pathLst>
          </a:custGeom>
          <a:solidFill>
            <a:srgbClr val="FFFFFF">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rapezoid 12"/>
          <p:cNvSpPr/>
          <p:nvPr userDrawn="1"/>
        </p:nvSpPr>
        <p:spPr>
          <a:xfrm rot="10800000">
            <a:off x="7387977" y="1"/>
            <a:ext cx="3245467" cy="2733806"/>
          </a:xfrm>
          <a:prstGeom prst="trapezoid">
            <a:avLst>
              <a:gd name="adj" fmla="val 59358"/>
            </a:avLst>
          </a:pr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rapezoid 13"/>
          <p:cNvSpPr/>
          <p:nvPr userDrawn="1"/>
        </p:nvSpPr>
        <p:spPr>
          <a:xfrm>
            <a:off x="6561110" y="5137363"/>
            <a:ext cx="2054095" cy="1730259"/>
          </a:xfrm>
          <a:prstGeom prst="trapezoid">
            <a:avLst>
              <a:gd name="adj" fmla="val 59358"/>
            </a:avLst>
          </a:pr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3"/>
          <p:cNvSpPr>
            <a:spLocks noGrp="1"/>
          </p:cNvSpPr>
          <p:nvPr>
            <p:ph type="body" sz="quarter" idx="12" hasCustomPrompt="1"/>
          </p:nvPr>
        </p:nvSpPr>
        <p:spPr>
          <a:xfrm>
            <a:off x="272361" y="2444750"/>
            <a:ext cx="7083425" cy="2425700"/>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lang="en-US" sz="2400" kern="1200" dirty="0" smtClean="0">
                <a:solidFill>
                  <a:srgbClr val="3E3D40"/>
                </a:solidFill>
                <a:latin typeface="Calibri Light" panose="020F0302020204030204"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lang="en-US" sz="2000" kern="1200" dirty="0" smtClean="0">
                <a:solidFill>
                  <a:srgbClr val="707173"/>
                </a:solidFill>
                <a:latin typeface="Calibri Light" panose="020F0302020204030204"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lang="en-US" sz="1600" kern="1200" dirty="0" smtClean="0">
                <a:solidFill>
                  <a:schemeClr val="tx1"/>
                </a:solidFill>
                <a:latin typeface="Calibri Light" panose="020F0302020204030204" pitchFamily="34" charset="0"/>
                <a:ea typeface="+mn-ea"/>
                <a:cs typeface="Segoe UI Semilight" panose="020B0402040204020203" pitchFamily="34" charset="0"/>
              </a:defRPr>
            </a:lvl3pPr>
            <a:lvl4pPr marL="1714433" indent="-228600" algn="l" defTabSz="914400" rtl="0" eaLnBrk="1" latinLnBrk="0" hangingPunct="1">
              <a:lnSpc>
                <a:spcPct val="90000"/>
              </a:lnSpc>
              <a:buSzPct val="80000"/>
              <a:buFont typeface="Wingdings" panose="05000000000000000000" pitchFamily="2" charset="2"/>
              <a:buChar char="§"/>
              <a:defRPr lang="en-US" sz="2400" kern="1200" dirty="0" smtClean="0">
                <a:solidFill>
                  <a:srgbClr val="3E3D40"/>
                </a:solidFill>
                <a:latin typeface="Calibri Light" panose="020F0302020204030204" pitchFamily="34" charset="0"/>
                <a:ea typeface="+mn-ea"/>
                <a:cs typeface="Segoe UI Semilight" panose="020B0402040204020203" pitchFamily="34" charset="0"/>
              </a:defRPr>
            </a:lvl4pPr>
            <a:lvl5pPr marL="2171615" indent="-228600" algn="l" defTabSz="914400" rtl="0" eaLnBrk="1" latinLnBrk="0" hangingPunct="1">
              <a:lnSpc>
                <a:spcPct val="90000"/>
              </a:lnSpc>
              <a:buSzPct val="80000"/>
              <a:buFont typeface="Wingdings" panose="05000000000000000000" pitchFamily="2" charset="2"/>
              <a:buChar char="§"/>
              <a:defRPr lang="en-IN" sz="2400" kern="1200" dirty="0" smtClean="0">
                <a:solidFill>
                  <a:srgbClr val="3E3D40"/>
                </a:solidFill>
                <a:latin typeface="Calibri Light" panose="020F0302020204030204" pitchFamily="34" charset="0"/>
                <a:ea typeface="+mn-ea"/>
                <a:cs typeface="Segoe UI Semilight" panose="020B0402040204020203" pitchFamily="34" charset="0"/>
              </a:defRPr>
            </a:lvl5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dirty="0"/>
              <a:t>Click to add text</a:t>
            </a:r>
          </a:p>
        </p:txBody>
      </p:sp>
      <p:sp>
        <p:nvSpPr>
          <p:cNvPr id="19" name="Text Placeholder 6"/>
          <p:cNvSpPr>
            <a:spLocks noGrp="1"/>
          </p:cNvSpPr>
          <p:nvPr>
            <p:ph type="body" sz="quarter" idx="14" hasCustomPrompt="1"/>
          </p:nvPr>
        </p:nvSpPr>
        <p:spPr>
          <a:xfrm>
            <a:off x="272361" y="1192213"/>
            <a:ext cx="7083425" cy="1071123"/>
          </a:xfrm>
          <a:prstGeom prst="rect">
            <a:avLst/>
          </a:prstGeom>
        </p:spPr>
        <p:txBody>
          <a:bodyPr anchor="b"/>
          <a:lstStyle>
            <a:lvl1pPr marL="0" indent="0">
              <a:buFontTx/>
              <a:buNone/>
              <a:defRPr sz="3600">
                <a:solidFill>
                  <a:srgbClr val="387BBA"/>
                </a:solidFill>
                <a:latin typeface="+mj-lt"/>
              </a:defRPr>
            </a:lvl1pPr>
          </a:lstStyle>
          <a:p>
            <a:pPr lvl="0"/>
            <a:r>
              <a:rPr lang="en-US" dirty="0"/>
              <a:t>‘Agenda’ if presented in-person; ‘Contents’ if emailed</a:t>
            </a:r>
            <a:endParaRPr lang="en-IN" dirty="0"/>
          </a:p>
        </p:txBody>
      </p:sp>
    </p:spTree>
    <p:extLst>
      <p:ext uri="{BB962C8B-B14F-4D97-AF65-F5344CB8AC3E}">
        <p14:creationId xmlns:p14="http://schemas.microsoft.com/office/powerpoint/2010/main" val="56583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ub-section/Agenda">
    <p:spTree>
      <p:nvGrpSpPr>
        <p:cNvPr id="1" name=""/>
        <p:cNvGrpSpPr/>
        <p:nvPr/>
      </p:nvGrpSpPr>
      <p:grpSpPr>
        <a:xfrm>
          <a:off x="0" y="0"/>
          <a:ext cx="0" cy="0"/>
          <a:chOff x="0" y="0"/>
          <a:chExt cx="0" cy="0"/>
        </a:xfrm>
      </p:grpSpPr>
      <p:sp>
        <p:nvSpPr>
          <p:cNvPr id="6" name="TextBox 5"/>
          <p:cNvSpPr txBox="1"/>
          <p:nvPr userDrawn="1"/>
        </p:nvSpPr>
        <p:spPr>
          <a:xfrm>
            <a:off x="374138" y="6349384"/>
            <a:ext cx="3808621" cy="355482"/>
          </a:xfrm>
          <a:prstGeom prst="rect">
            <a:avLst/>
          </a:prstGeom>
          <a:noFill/>
        </p:spPr>
        <p:txBody>
          <a:bodyPr wrap="square" rtlCol="0">
            <a:spAutoFit/>
          </a:bodyPr>
          <a:lstStyle/>
          <a:p>
            <a:pPr>
              <a:lnSpc>
                <a:spcPct val="90000"/>
              </a:lnSpc>
            </a:pPr>
            <a:r>
              <a:rPr lang="en-US" dirty="0"/>
              <a:t>Version control 2.0</a:t>
            </a:r>
          </a:p>
        </p:txBody>
      </p:sp>
      <p:sp>
        <p:nvSpPr>
          <p:cNvPr id="12" name="Freeform 11"/>
          <p:cNvSpPr/>
          <p:nvPr userDrawn="1"/>
        </p:nvSpPr>
        <p:spPr>
          <a:xfrm>
            <a:off x="-10758" y="-25302"/>
            <a:ext cx="10633472" cy="6911582"/>
          </a:xfrm>
          <a:custGeom>
            <a:avLst/>
            <a:gdLst>
              <a:gd name="connsiteX0" fmla="*/ 0 w 10621067"/>
              <a:gd name="connsiteY0" fmla="*/ 0 h 6873875"/>
              <a:gd name="connsiteX1" fmla="*/ 10621067 w 10621067"/>
              <a:gd name="connsiteY1" fmla="*/ 31750 h 6873875"/>
              <a:gd name="connsiteX2" fmla="*/ 6572678 w 10621067"/>
              <a:gd name="connsiteY2" fmla="*/ 6873875 h 6873875"/>
              <a:gd name="connsiteX3" fmla="*/ 15876 w 10621067"/>
              <a:gd name="connsiteY3" fmla="*/ 6873875 h 6873875"/>
              <a:gd name="connsiteX4" fmla="*/ 0 w 10621067"/>
              <a:gd name="connsiteY4" fmla="*/ 0 h 6873875"/>
              <a:gd name="connsiteX0" fmla="*/ 0 w 10649347"/>
              <a:gd name="connsiteY0" fmla="*/ 0 h 6873875"/>
              <a:gd name="connsiteX1" fmla="*/ 10649347 w 10649347"/>
              <a:gd name="connsiteY1" fmla="*/ 3470 h 6873875"/>
              <a:gd name="connsiteX2" fmla="*/ 6572678 w 10649347"/>
              <a:gd name="connsiteY2" fmla="*/ 6873875 h 6873875"/>
              <a:gd name="connsiteX3" fmla="*/ 15876 w 10649347"/>
              <a:gd name="connsiteY3" fmla="*/ 6873875 h 6873875"/>
              <a:gd name="connsiteX4" fmla="*/ 0 w 10649347"/>
              <a:gd name="connsiteY4" fmla="*/ 0 h 6873875"/>
              <a:gd name="connsiteX0" fmla="*/ 12404 w 10661751"/>
              <a:gd name="connsiteY0" fmla="*/ 0 h 6873875"/>
              <a:gd name="connsiteX1" fmla="*/ 10661751 w 10661751"/>
              <a:gd name="connsiteY1" fmla="*/ 3470 h 6873875"/>
              <a:gd name="connsiteX2" fmla="*/ 6585082 w 10661751"/>
              <a:gd name="connsiteY2" fmla="*/ 6873875 h 6873875"/>
              <a:gd name="connsiteX3" fmla="*/ 0 w 10661751"/>
              <a:gd name="connsiteY3" fmla="*/ 6873875 h 6873875"/>
              <a:gd name="connsiteX4" fmla="*/ 12404 w 10661751"/>
              <a:gd name="connsiteY4" fmla="*/ 0 h 6873875"/>
              <a:gd name="connsiteX0" fmla="*/ 280 w 10696761"/>
              <a:gd name="connsiteY0" fmla="*/ 0 h 6883302"/>
              <a:gd name="connsiteX1" fmla="*/ 10696761 w 10696761"/>
              <a:gd name="connsiteY1" fmla="*/ 12897 h 6883302"/>
              <a:gd name="connsiteX2" fmla="*/ 6620092 w 10696761"/>
              <a:gd name="connsiteY2" fmla="*/ 6883302 h 6883302"/>
              <a:gd name="connsiteX3" fmla="*/ 35010 w 10696761"/>
              <a:gd name="connsiteY3" fmla="*/ 6883302 h 6883302"/>
              <a:gd name="connsiteX4" fmla="*/ 280 w 10696761"/>
              <a:gd name="connsiteY4" fmla="*/ 0 h 6883302"/>
              <a:gd name="connsiteX0" fmla="*/ 740 w 10697221"/>
              <a:gd name="connsiteY0" fmla="*/ 0 h 6911582"/>
              <a:gd name="connsiteX1" fmla="*/ 10697221 w 10697221"/>
              <a:gd name="connsiteY1" fmla="*/ 12897 h 6911582"/>
              <a:gd name="connsiteX2" fmla="*/ 6620552 w 10697221"/>
              <a:gd name="connsiteY2" fmla="*/ 6883302 h 6911582"/>
              <a:gd name="connsiteX3" fmla="*/ 7190 w 10697221"/>
              <a:gd name="connsiteY3" fmla="*/ 6911582 h 6911582"/>
              <a:gd name="connsiteX4" fmla="*/ 740 w 10697221"/>
              <a:gd name="connsiteY4" fmla="*/ 0 h 6911582"/>
              <a:gd name="connsiteX0" fmla="*/ 740 w 10697221"/>
              <a:gd name="connsiteY0" fmla="*/ 0 h 6911582"/>
              <a:gd name="connsiteX1" fmla="*/ 10697221 w 10697221"/>
              <a:gd name="connsiteY1" fmla="*/ 12897 h 6911582"/>
              <a:gd name="connsiteX2" fmla="*/ 6620552 w 10697221"/>
              <a:gd name="connsiteY2" fmla="*/ 6883302 h 6911582"/>
              <a:gd name="connsiteX3" fmla="*/ 7190 w 10697221"/>
              <a:gd name="connsiteY3" fmla="*/ 6911582 h 6911582"/>
              <a:gd name="connsiteX4" fmla="*/ 740 w 10697221"/>
              <a:gd name="connsiteY4" fmla="*/ 0 h 691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221" h="6911582">
                <a:moveTo>
                  <a:pt x="740" y="0"/>
                </a:moveTo>
                <a:lnTo>
                  <a:pt x="10697221" y="12897"/>
                </a:lnTo>
                <a:lnTo>
                  <a:pt x="6620552" y="6883302"/>
                </a:lnTo>
                <a:lnTo>
                  <a:pt x="7190" y="6911582"/>
                </a:lnTo>
                <a:cubicBezTo>
                  <a:pt x="11325" y="4620290"/>
                  <a:pt x="-3395" y="2291292"/>
                  <a:pt x="740" y="0"/>
                </a:cubicBezTo>
                <a:close/>
              </a:path>
            </a:pathLst>
          </a:custGeom>
          <a:solidFill>
            <a:srgbClr val="FFFFFF">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rapezoid 12"/>
          <p:cNvSpPr/>
          <p:nvPr userDrawn="1"/>
        </p:nvSpPr>
        <p:spPr>
          <a:xfrm rot="10800000">
            <a:off x="7381025" y="-6731"/>
            <a:ext cx="3245467" cy="2733806"/>
          </a:xfrm>
          <a:prstGeom prst="trapezoid">
            <a:avLst>
              <a:gd name="adj" fmla="val 59358"/>
            </a:avLst>
          </a:pr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rapezoid 13"/>
          <p:cNvSpPr/>
          <p:nvPr userDrawn="1"/>
        </p:nvSpPr>
        <p:spPr>
          <a:xfrm>
            <a:off x="6561110" y="5137363"/>
            <a:ext cx="2054095" cy="1730259"/>
          </a:xfrm>
          <a:prstGeom prst="trapezoid">
            <a:avLst>
              <a:gd name="adj" fmla="val 59358"/>
            </a:avLst>
          </a:pr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6"/>
          <p:cNvSpPr>
            <a:spLocks noGrp="1"/>
          </p:cNvSpPr>
          <p:nvPr>
            <p:ph type="body" sz="quarter" idx="14" hasCustomPrompt="1"/>
          </p:nvPr>
        </p:nvSpPr>
        <p:spPr>
          <a:xfrm>
            <a:off x="272361" y="2450864"/>
            <a:ext cx="7083425" cy="690369"/>
          </a:xfrm>
          <a:prstGeom prst="rect">
            <a:avLst/>
          </a:prstGeom>
        </p:spPr>
        <p:txBody>
          <a:bodyPr/>
          <a:lstStyle>
            <a:lvl1pPr marL="0" indent="0">
              <a:buFontTx/>
              <a:buNone/>
              <a:defRPr sz="3600" baseline="0">
                <a:solidFill>
                  <a:srgbClr val="387BBA"/>
                </a:solidFill>
                <a:latin typeface="+mj-lt"/>
              </a:defRPr>
            </a:lvl1pPr>
          </a:lstStyle>
          <a:p>
            <a:pPr lvl="0"/>
            <a:r>
              <a:rPr lang="en-US" dirty="0"/>
              <a:t>Click to add section header</a:t>
            </a:r>
            <a:endParaRPr lang="en-IN" dirty="0"/>
          </a:p>
        </p:txBody>
      </p:sp>
    </p:spTree>
    <p:extLst>
      <p:ext uri="{BB962C8B-B14F-4D97-AF65-F5344CB8AC3E}">
        <p14:creationId xmlns:p14="http://schemas.microsoft.com/office/powerpoint/2010/main" val="69089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without subtitle">
    <p:spTree>
      <p:nvGrpSpPr>
        <p:cNvPr id="1" name=""/>
        <p:cNvGrpSpPr/>
        <p:nvPr/>
      </p:nvGrpSpPr>
      <p:grpSpPr>
        <a:xfrm>
          <a:off x="0" y="0"/>
          <a:ext cx="0" cy="0"/>
          <a:chOff x="0" y="0"/>
          <a:chExt cx="0" cy="0"/>
        </a:xfrm>
      </p:grpSpPr>
      <p:sp>
        <p:nvSpPr>
          <p:cNvPr id="2" name="Rectangle 1"/>
          <p:cNvSpPr/>
          <p:nvPr userDrawn="1"/>
        </p:nvSpPr>
        <p:spPr>
          <a:xfrm>
            <a:off x="-3175"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3" name="Straight Connector 2"/>
          <p:cNvCxnSpPr/>
          <p:nvPr userDrawn="1"/>
        </p:nvCxnSpPr>
        <p:spPr>
          <a:xfrm flipV="1">
            <a:off x="415752" y="1244175"/>
            <a:ext cx="11301984"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 name="Freeform 3"/>
          <p:cNvSpPr/>
          <p:nvPr userDrawn="1"/>
        </p:nvSpPr>
        <p:spPr>
          <a:xfrm>
            <a:off x="-3175" y="0"/>
            <a:ext cx="736600"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userDrawn="1"/>
        </p:nvSpPr>
        <p:spPr>
          <a:xfrm rot="10800000">
            <a:off x="11452225" y="6121400"/>
            <a:ext cx="736600"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6"/>
          <p:cNvSpPr>
            <a:spLocks noGrp="1"/>
          </p:cNvSpPr>
          <p:nvPr>
            <p:ph sz="quarter" idx="16" hasCustomPrompt="1"/>
          </p:nvPr>
        </p:nvSpPr>
        <p:spPr>
          <a:xfrm>
            <a:off x="325412" y="1590675"/>
            <a:ext cx="11533214" cy="4981575"/>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dirty="0"/>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dirty="0"/>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dirty="0"/>
              <a:t>Third level</a:t>
            </a:r>
          </a:p>
        </p:txBody>
      </p:sp>
      <p:sp>
        <p:nvSpPr>
          <p:cNvPr id="7" name="Text Placeholder 6"/>
          <p:cNvSpPr>
            <a:spLocks noGrp="1"/>
          </p:cNvSpPr>
          <p:nvPr>
            <p:ph type="body" sz="quarter" idx="17" hasCustomPrompt="1"/>
          </p:nvPr>
        </p:nvSpPr>
        <p:spPr>
          <a:xfrm>
            <a:off x="325438" y="301625"/>
            <a:ext cx="11537950" cy="777875"/>
          </a:xfrm>
          <a:prstGeom prst="rect">
            <a:avLst/>
          </a:prstGeom>
        </p:spPr>
        <p:txBody>
          <a:bodyPr anchor="ctr"/>
          <a:lstStyle>
            <a:lvl1pPr marL="0" indent="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dirty="0"/>
              <a:t>Click to add title</a:t>
            </a:r>
          </a:p>
        </p:txBody>
      </p:sp>
    </p:spTree>
    <p:extLst>
      <p:ext uri="{BB962C8B-B14F-4D97-AF65-F5344CB8AC3E}">
        <p14:creationId xmlns:p14="http://schemas.microsoft.com/office/powerpoint/2010/main" val="51610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Rectangle 1"/>
          <p:cNvSpPr/>
          <p:nvPr userDrawn="1"/>
        </p:nvSpPr>
        <p:spPr>
          <a:xfrm>
            <a:off x="-3175"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 name="Freeform 3"/>
          <p:cNvSpPr/>
          <p:nvPr userDrawn="1"/>
        </p:nvSpPr>
        <p:spPr>
          <a:xfrm>
            <a:off x="-3175" y="0"/>
            <a:ext cx="736600"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userDrawn="1"/>
        </p:nvSpPr>
        <p:spPr>
          <a:xfrm rot="10800000">
            <a:off x="11452225" y="6121400"/>
            <a:ext cx="736600"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6"/>
          <p:cNvSpPr>
            <a:spLocks noGrp="1"/>
          </p:cNvSpPr>
          <p:nvPr>
            <p:ph sz="quarter" idx="16" hasCustomPrompt="1"/>
          </p:nvPr>
        </p:nvSpPr>
        <p:spPr>
          <a:xfrm>
            <a:off x="325345" y="2108499"/>
            <a:ext cx="5577840" cy="4463751"/>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dirty="0"/>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dirty="0"/>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dirty="0"/>
              <a:t>Third level</a:t>
            </a:r>
          </a:p>
        </p:txBody>
      </p:sp>
      <p:sp>
        <p:nvSpPr>
          <p:cNvPr id="9" name="Content Placeholder 6"/>
          <p:cNvSpPr>
            <a:spLocks noGrp="1"/>
          </p:cNvSpPr>
          <p:nvPr>
            <p:ph sz="quarter" idx="17" hasCustomPrompt="1"/>
          </p:nvPr>
        </p:nvSpPr>
        <p:spPr>
          <a:xfrm>
            <a:off x="6285572" y="2108499"/>
            <a:ext cx="5577840" cy="4463751"/>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dirty="0"/>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dirty="0"/>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dirty="0"/>
              <a:t>Third level</a:t>
            </a:r>
          </a:p>
        </p:txBody>
      </p:sp>
      <p:cxnSp>
        <p:nvCxnSpPr>
          <p:cNvPr id="15" name="Straight Connector 14"/>
          <p:cNvCxnSpPr/>
          <p:nvPr userDrawn="1"/>
        </p:nvCxnSpPr>
        <p:spPr>
          <a:xfrm flipV="1">
            <a:off x="415752" y="1244175"/>
            <a:ext cx="11301984"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 Placeholder 6"/>
          <p:cNvSpPr>
            <a:spLocks noGrp="1"/>
          </p:cNvSpPr>
          <p:nvPr>
            <p:ph type="body" sz="quarter" idx="19" hasCustomPrompt="1"/>
          </p:nvPr>
        </p:nvSpPr>
        <p:spPr>
          <a:xfrm>
            <a:off x="325438" y="301625"/>
            <a:ext cx="11537950"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dirty="0"/>
              <a:t>Click to add title</a:t>
            </a:r>
          </a:p>
        </p:txBody>
      </p:sp>
      <p:sp>
        <p:nvSpPr>
          <p:cNvPr id="18" name="Text Placeholder 9"/>
          <p:cNvSpPr>
            <a:spLocks noGrp="1"/>
          </p:cNvSpPr>
          <p:nvPr>
            <p:ph type="body" sz="quarter" idx="20" hasCustomPrompt="1"/>
          </p:nvPr>
        </p:nvSpPr>
        <p:spPr>
          <a:xfrm>
            <a:off x="325438" y="989457"/>
            <a:ext cx="11537950"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dirty="0"/>
              <a:t>Click to add sub-heading</a:t>
            </a:r>
            <a:endParaRPr kumimoji="0" lang="en-IN" sz="3200" b="0" i="0" u="none" strike="noStrike" kern="1200" cap="none" spc="0" normalizeH="0" baseline="0" noProof="0" dirty="0">
              <a:ln>
                <a:noFill/>
              </a:ln>
              <a:solidFill>
                <a:prstClr val="black"/>
              </a:solidFill>
              <a:effectLst/>
              <a:uLnTx/>
              <a:uFillTx/>
              <a:latin typeface="+mn-lt"/>
              <a:ea typeface="+mn-ea"/>
              <a:cs typeface="+mn-cs"/>
            </a:endParaRPr>
          </a:p>
        </p:txBody>
      </p:sp>
      <p:sp>
        <p:nvSpPr>
          <p:cNvPr id="6" name="Text Placeholder 5"/>
          <p:cNvSpPr>
            <a:spLocks noGrp="1"/>
          </p:cNvSpPr>
          <p:nvPr>
            <p:ph type="body" sz="quarter" idx="21" hasCustomPrompt="1"/>
          </p:nvPr>
        </p:nvSpPr>
        <p:spPr>
          <a:xfrm>
            <a:off x="325345" y="1581150"/>
            <a:ext cx="5577840" cy="527050"/>
          </a:xfrm>
          <a:prstGeom prst="rect">
            <a:avLst/>
          </a:prstGeom>
          <a:solidFill>
            <a:srgbClr val="F8AE3C">
              <a:alpha val="50196"/>
            </a:srgbClr>
          </a:solidFill>
          <a:ln>
            <a:solidFill>
              <a:schemeClr val="bg1">
                <a:lumMod val="85000"/>
              </a:schemeClr>
            </a:solidFill>
          </a:ln>
        </p:spPr>
        <p:txBody>
          <a:bodyPr tIns="45720" rIns="45720" bIns="45720" anchor="ctr">
            <a:normAutofit/>
          </a:bodyPr>
          <a:lstStyle>
            <a:lvl1pPr>
              <a:defRPr lang="en-US" sz="2800" b="0" dirty="0" smtClean="0">
                <a:solidFill>
                  <a:srgbClr val="3E3D40"/>
                </a:solidFill>
                <a:latin typeface="+mj-lt"/>
              </a:defRPr>
            </a:lvl1pPr>
          </a:lstStyle>
          <a:p>
            <a:pPr marL="0" lvl="0" indent="0">
              <a:buNone/>
            </a:pPr>
            <a:r>
              <a:rPr lang="en-US" dirty="0"/>
              <a:t>Click to add column heading</a:t>
            </a:r>
          </a:p>
        </p:txBody>
      </p:sp>
      <p:sp>
        <p:nvSpPr>
          <p:cNvPr id="19" name="Text Placeholder 5"/>
          <p:cNvSpPr>
            <a:spLocks noGrp="1"/>
          </p:cNvSpPr>
          <p:nvPr>
            <p:ph type="body" sz="quarter" idx="22" hasCustomPrompt="1"/>
          </p:nvPr>
        </p:nvSpPr>
        <p:spPr>
          <a:xfrm>
            <a:off x="6285572" y="1562862"/>
            <a:ext cx="5577840" cy="527050"/>
          </a:xfrm>
          <a:prstGeom prst="rect">
            <a:avLst/>
          </a:prstGeom>
          <a:solidFill>
            <a:srgbClr val="F8AE3C">
              <a:alpha val="50196"/>
            </a:srgbClr>
          </a:solidFill>
          <a:ln>
            <a:solidFill>
              <a:schemeClr val="bg1">
                <a:lumMod val="85000"/>
              </a:schemeClr>
            </a:solidFill>
          </a:ln>
        </p:spPr>
        <p:txBody>
          <a:bodyPr tIns="45720" rIns="45720" bIns="45720" anchor="ctr">
            <a:normAutofit/>
          </a:bodyPr>
          <a:lstStyle>
            <a:lvl1pPr>
              <a:defRPr lang="en-US" sz="2800" b="0" dirty="0" smtClean="0">
                <a:solidFill>
                  <a:srgbClr val="3E3D40"/>
                </a:solidFill>
                <a:latin typeface="+mj-lt"/>
              </a:defRPr>
            </a:lvl1pPr>
          </a:lstStyle>
          <a:p>
            <a:pPr marL="0" lvl="0" indent="0">
              <a:buNone/>
            </a:pPr>
            <a:r>
              <a:rPr lang="en-US" dirty="0"/>
              <a:t>Click to add column heading</a:t>
            </a:r>
          </a:p>
        </p:txBody>
      </p:sp>
    </p:spTree>
    <p:extLst>
      <p:ext uri="{BB962C8B-B14F-4D97-AF65-F5344CB8AC3E}">
        <p14:creationId xmlns:p14="http://schemas.microsoft.com/office/powerpoint/2010/main" val="375821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ghlights 1">
    <p:spTree>
      <p:nvGrpSpPr>
        <p:cNvPr id="1" name=""/>
        <p:cNvGrpSpPr/>
        <p:nvPr/>
      </p:nvGrpSpPr>
      <p:grpSpPr>
        <a:xfrm>
          <a:off x="0" y="0"/>
          <a:ext cx="0" cy="0"/>
          <a:chOff x="0" y="0"/>
          <a:chExt cx="0" cy="0"/>
        </a:xfrm>
      </p:grpSpPr>
      <p:sp>
        <p:nvSpPr>
          <p:cNvPr id="19" name="Text Placeholder 4"/>
          <p:cNvSpPr>
            <a:spLocks noGrp="1"/>
          </p:cNvSpPr>
          <p:nvPr>
            <p:ph type="body" sz="quarter" idx="17" hasCustomPrompt="1"/>
          </p:nvPr>
        </p:nvSpPr>
        <p:spPr>
          <a:xfrm>
            <a:off x="1640052" y="2016753"/>
            <a:ext cx="2741612" cy="2419350"/>
          </a:xfrm>
          <a:prstGeom prst="rect">
            <a:avLst/>
          </a:prstGeom>
          <a:solidFill>
            <a:srgbClr val="FFEFD7"/>
          </a:solidFill>
          <a:ln>
            <a:noFill/>
          </a:ln>
        </p:spPr>
        <p:txBody>
          <a:bodyPr vert="horz" lIns="228600" tIns="45720" rIns="230400" bIns="45720" rtlCol="0" anchor="ctr" anchorCtr="0">
            <a:noAutofit/>
          </a:bodyPr>
          <a:lstStyle>
            <a:lvl1pPr>
              <a:defRPr lang="en-IN" sz="2000" dirty="0">
                <a:solidFill>
                  <a:srgbClr val="3E3D40"/>
                </a:solidFill>
                <a:latin typeface="Calibri Light" panose="020F0302020204030204" pitchFamily="34" charset="0"/>
                <a:cs typeface="Segoe UI Semilight" panose="020B0402040204020203" pitchFamily="34" charset="0"/>
              </a:defRPr>
            </a:lvl1pPr>
          </a:lstStyle>
          <a:p>
            <a:pPr marL="0" lvl="0" indent="0" algn="ctr" defTabSz="914400">
              <a:lnSpc>
                <a:spcPct val="90000"/>
              </a:lnSpc>
              <a:spcBef>
                <a:spcPts val="2400"/>
              </a:spcBef>
              <a:buClr>
                <a:srgbClr val="3E3D40"/>
              </a:buClr>
              <a:buSzPct val="80000"/>
              <a:buFont typeface="Wingdings" panose="05000000000000000000" pitchFamily="2" charset="2"/>
              <a:buNone/>
            </a:pPr>
            <a:r>
              <a:rPr lang="en-US" dirty="0"/>
              <a:t>Click to add text</a:t>
            </a:r>
          </a:p>
        </p:txBody>
      </p:sp>
      <p:sp>
        <p:nvSpPr>
          <p:cNvPr id="20" name="Text Placeholder 4"/>
          <p:cNvSpPr>
            <a:spLocks noGrp="1"/>
          </p:cNvSpPr>
          <p:nvPr>
            <p:ph type="body" sz="quarter" idx="18" hasCustomPrompt="1"/>
          </p:nvPr>
        </p:nvSpPr>
        <p:spPr>
          <a:xfrm>
            <a:off x="4749132" y="2016753"/>
            <a:ext cx="2741612" cy="2419350"/>
          </a:xfrm>
          <a:prstGeom prst="rect">
            <a:avLst/>
          </a:prstGeom>
          <a:solidFill>
            <a:srgbClr val="D9EFFF"/>
          </a:solidFill>
          <a:ln>
            <a:noFill/>
          </a:ln>
        </p:spPr>
        <p:txBody>
          <a:bodyPr vert="horz" lIns="228600" tIns="45720" rIns="230400" bIns="45720" rtlCol="0" anchor="ctr" anchorCtr="0">
            <a:noAutofit/>
          </a:bodyPr>
          <a:lstStyle>
            <a:lvl1pPr>
              <a:defRPr lang="en-IN" sz="2000" dirty="0">
                <a:solidFill>
                  <a:srgbClr val="3E3D40"/>
                </a:solidFill>
                <a:latin typeface="Calibri Light" panose="020F0302020204030204" pitchFamily="34" charset="0"/>
                <a:cs typeface="Segoe UI Semilight" panose="020B0402040204020203" pitchFamily="34" charset="0"/>
              </a:defRPr>
            </a:lvl1pPr>
          </a:lstStyle>
          <a:p>
            <a:pPr marL="0" lvl="0" indent="0" algn="ctr" defTabSz="914400">
              <a:lnSpc>
                <a:spcPct val="90000"/>
              </a:lnSpc>
              <a:spcBef>
                <a:spcPts val="2400"/>
              </a:spcBef>
              <a:buClr>
                <a:srgbClr val="3E3D40"/>
              </a:buClr>
              <a:buSzPct val="80000"/>
              <a:buFont typeface="Wingdings" panose="05000000000000000000" pitchFamily="2" charset="2"/>
              <a:buNone/>
            </a:pPr>
            <a:r>
              <a:rPr lang="en-US" dirty="0"/>
              <a:t>Click to add text</a:t>
            </a:r>
          </a:p>
        </p:txBody>
      </p:sp>
      <p:sp>
        <p:nvSpPr>
          <p:cNvPr id="21" name="Text Placeholder 4"/>
          <p:cNvSpPr>
            <a:spLocks noGrp="1"/>
          </p:cNvSpPr>
          <p:nvPr>
            <p:ph type="body" sz="quarter" idx="19" hasCustomPrompt="1"/>
          </p:nvPr>
        </p:nvSpPr>
        <p:spPr>
          <a:xfrm>
            <a:off x="7830512" y="2016753"/>
            <a:ext cx="2741612" cy="2419350"/>
          </a:xfrm>
          <a:prstGeom prst="rect">
            <a:avLst/>
          </a:prstGeom>
          <a:solidFill>
            <a:srgbClr val="FFEFD7"/>
          </a:solidFill>
          <a:ln>
            <a:noFill/>
          </a:ln>
        </p:spPr>
        <p:txBody>
          <a:bodyPr vert="horz" lIns="228600" tIns="45720" rIns="230400" bIns="45720" rtlCol="0" anchor="ctr" anchorCtr="0">
            <a:noAutofit/>
          </a:bodyPr>
          <a:lstStyle>
            <a:lvl1pPr>
              <a:defRPr lang="en-IN" sz="2000" dirty="0">
                <a:solidFill>
                  <a:srgbClr val="3E3D40"/>
                </a:solidFill>
                <a:latin typeface="Calibri Light" panose="020F0302020204030204" pitchFamily="34" charset="0"/>
                <a:cs typeface="Segoe UI Semilight" panose="020B0402040204020203" pitchFamily="34" charset="0"/>
              </a:defRPr>
            </a:lvl1pPr>
          </a:lstStyle>
          <a:p>
            <a:pPr marL="0" lvl="0" indent="0" algn="ctr" defTabSz="914400">
              <a:lnSpc>
                <a:spcPct val="90000"/>
              </a:lnSpc>
              <a:spcBef>
                <a:spcPts val="2400"/>
              </a:spcBef>
              <a:buClr>
                <a:srgbClr val="3E3D40"/>
              </a:buClr>
              <a:buSzPct val="80000"/>
              <a:buFont typeface="Wingdings" panose="05000000000000000000" pitchFamily="2" charset="2"/>
              <a:buNone/>
            </a:pPr>
            <a:r>
              <a:rPr lang="en-US" dirty="0"/>
              <a:t>Click to add text</a:t>
            </a:r>
          </a:p>
        </p:txBody>
      </p:sp>
      <p:sp>
        <p:nvSpPr>
          <p:cNvPr id="24" name="Freeform 23"/>
          <p:cNvSpPr/>
          <p:nvPr userDrawn="1"/>
        </p:nvSpPr>
        <p:spPr>
          <a:xfrm>
            <a:off x="1417224" y="1816478"/>
            <a:ext cx="736600"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userDrawn="1"/>
        </p:nvSpPr>
        <p:spPr>
          <a:xfrm rot="10800000">
            <a:off x="10052234" y="3896410"/>
            <a:ext cx="736600"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63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7982" y="6356351"/>
            <a:ext cx="2742486" cy="365125"/>
          </a:xfrm>
          <a:prstGeom prst="rect">
            <a:avLst/>
          </a:prstGeom>
        </p:spPr>
        <p:txBody>
          <a:bodyPr/>
          <a:lstStyle/>
          <a:p>
            <a:fld id="{EF43D344-7C53-4C14-8C95-1BBC289BEC81}" type="datetimeFigureOut">
              <a:rPr lang="en-US" smtClean="0"/>
              <a:t>4/16/2019</a:t>
            </a:fld>
            <a:endParaRPr lang="en-US"/>
          </a:p>
        </p:txBody>
      </p:sp>
      <p:sp>
        <p:nvSpPr>
          <p:cNvPr id="6" name="Footer Placeholder 5"/>
          <p:cNvSpPr>
            <a:spLocks noGrp="1"/>
          </p:cNvSpPr>
          <p:nvPr>
            <p:ph type="ftr" sz="quarter" idx="11"/>
          </p:nvPr>
        </p:nvSpPr>
        <p:spPr>
          <a:xfrm>
            <a:off x="4037549" y="6356351"/>
            <a:ext cx="4113728"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08357" y="6356351"/>
            <a:ext cx="2742486" cy="365125"/>
          </a:xfrm>
          <a:prstGeom prst="rect">
            <a:avLst/>
          </a:prstGeom>
        </p:spPr>
        <p:txBody>
          <a:bodyPr/>
          <a:lstStyle/>
          <a:p>
            <a:fld id="{3B00AC6D-A2BD-4E07-BD79-A434C27FDE05}" type="slidenum">
              <a:rPr lang="en-US" smtClean="0"/>
              <a:t>‹#›</a:t>
            </a:fld>
            <a:endParaRPr lang="en-US"/>
          </a:p>
        </p:txBody>
      </p:sp>
    </p:spTree>
    <p:extLst>
      <p:ext uri="{BB962C8B-B14F-4D97-AF65-F5344CB8AC3E}">
        <p14:creationId xmlns:p14="http://schemas.microsoft.com/office/powerpoint/2010/main" val="38082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 y="0"/>
            <a:ext cx="12188824" cy="6858000"/>
          </a:xfrm>
          <a:prstGeom prst="rect">
            <a:avLst/>
          </a:prstGeom>
        </p:spPr>
      </p:pic>
    </p:spTree>
    <p:extLst>
      <p:ext uri="{BB962C8B-B14F-4D97-AF65-F5344CB8AC3E}">
        <p14:creationId xmlns:p14="http://schemas.microsoft.com/office/powerpoint/2010/main" val="181433577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90" r:id="rId3"/>
    <p:sldLayoutId id="2147483693" r:id="rId4"/>
    <p:sldLayoutId id="2147483683" r:id="rId5"/>
    <p:sldLayoutId id="2147483670" r:id="rId6"/>
    <p:sldLayoutId id="214748369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181" rtl="0" eaLnBrk="1" latinLnBrk="0" hangingPunct="1">
        <a:spcBef>
          <a:spcPct val="0"/>
        </a:spcBef>
        <a:buNone/>
        <a:defRPr sz="4400" kern="1200">
          <a:solidFill>
            <a:schemeClr val="tx1"/>
          </a:solidFill>
          <a:latin typeface="+mj-lt"/>
          <a:ea typeface="+mj-ea"/>
          <a:cs typeface="+mj-cs"/>
        </a:defRPr>
      </a:lvl1pPr>
    </p:titleStyle>
    <p:bodyStyle>
      <a:lvl1pPr marL="342885" indent="-342885" algn="l" defTabSz="457181" rtl="0" eaLnBrk="1" latinLnBrk="0" hangingPunct="1">
        <a:spcBef>
          <a:spcPct val="20000"/>
        </a:spcBef>
        <a:buFont typeface="Arial"/>
        <a:buChar char="•"/>
        <a:defRPr sz="3200" kern="1200">
          <a:solidFill>
            <a:schemeClr val="tx1"/>
          </a:solidFill>
          <a:latin typeface="+mn-lt"/>
          <a:ea typeface="+mn-ea"/>
          <a:cs typeface="+mn-cs"/>
        </a:defRPr>
      </a:lvl1pPr>
      <a:lvl2pPr marL="742919" indent="-285738" algn="l" defTabSz="457181" rtl="0" eaLnBrk="1" latinLnBrk="0" hangingPunct="1">
        <a:spcBef>
          <a:spcPct val="20000"/>
        </a:spcBef>
        <a:buFont typeface="Arial"/>
        <a:buChar char="–"/>
        <a:defRPr sz="2800" kern="1200">
          <a:solidFill>
            <a:schemeClr val="tx1"/>
          </a:solidFill>
          <a:latin typeface="+mn-lt"/>
          <a:ea typeface="+mn-ea"/>
          <a:cs typeface="+mn-cs"/>
        </a:defRPr>
      </a:lvl2pPr>
      <a:lvl3pPr marL="1142952" indent="-228591" algn="l" defTabSz="457181" rtl="0" eaLnBrk="1" latinLnBrk="0" hangingPunct="1">
        <a:spcBef>
          <a:spcPct val="20000"/>
        </a:spcBef>
        <a:buFont typeface="Arial"/>
        <a:buChar char="•"/>
        <a:defRPr sz="2400" kern="1200">
          <a:solidFill>
            <a:schemeClr val="tx1"/>
          </a:solidFill>
          <a:latin typeface="+mn-lt"/>
          <a:ea typeface="+mn-ea"/>
          <a:cs typeface="+mn-cs"/>
        </a:defRPr>
      </a:lvl3pPr>
      <a:lvl4pPr marL="1600133" indent="-228591" algn="l" defTabSz="457181" rtl="0" eaLnBrk="1" latinLnBrk="0" hangingPunct="1">
        <a:spcBef>
          <a:spcPct val="20000"/>
        </a:spcBef>
        <a:buFont typeface="Arial"/>
        <a:buChar char="–"/>
        <a:defRPr sz="2000" kern="1200">
          <a:solidFill>
            <a:schemeClr val="tx1"/>
          </a:solidFill>
          <a:latin typeface="+mn-lt"/>
          <a:ea typeface="+mn-ea"/>
          <a:cs typeface="+mn-cs"/>
        </a:defRPr>
      </a:lvl4pPr>
      <a:lvl5pPr marL="2057315" indent="-228591" algn="l" defTabSz="457181" rtl="0" eaLnBrk="1" latinLnBrk="0" hangingPunct="1">
        <a:spcBef>
          <a:spcPct val="20000"/>
        </a:spcBef>
        <a:buFont typeface="Arial"/>
        <a:buChar char="»"/>
        <a:defRPr sz="2000" kern="1200">
          <a:solidFill>
            <a:schemeClr val="tx1"/>
          </a:solidFill>
          <a:latin typeface="+mn-lt"/>
          <a:ea typeface="+mn-ea"/>
          <a:cs typeface="+mn-cs"/>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1" rtl="0" eaLnBrk="1" latinLnBrk="0" hangingPunct="1">
        <a:defRPr sz="1900" kern="1200">
          <a:solidFill>
            <a:schemeClr val="tx1"/>
          </a:solidFill>
          <a:latin typeface="+mn-lt"/>
          <a:ea typeface="+mn-ea"/>
          <a:cs typeface="+mn-cs"/>
        </a:defRPr>
      </a:lvl1pPr>
      <a:lvl2pPr marL="457181" algn="l" defTabSz="457181" rtl="0" eaLnBrk="1" latinLnBrk="0" hangingPunct="1">
        <a:defRPr sz="1900" kern="1200">
          <a:solidFill>
            <a:schemeClr val="tx1"/>
          </a:solidFill>
          <a:latin typeface="+mn-lt"/>
          <a:ea typeface="+mn-ea"/>
          <a:cs typeface="+mn-cs"/>
        </a:defRPr>
      </a:lvl2pPr>
      <a:lvl3pPr marL="914361" algn="l" defTabSz="457181" rtl="0" eaLnBrk="1" latinLnBrk="0" hangingPunct="1">
        <a:defRPr sz="1900" kern="1200">
          <a:solidFill>
            <a:schemeClr val="tx1"/>
          </a:solidFill>
          <a:latin typeface="+mn-lt"/>
          <a:ea typeface="+mn-ea"/>
          <a:cs typeface="+mn-cs"/>
        </a:defRPr>
      </a:lvl3pPr>
      <a:lvl4pPr marL="1371543" algn="l" defTabSz="457181" rtl="0" eaLnBrk="1" latinLnBrk="0" hangingPunct="1">
        <a:defRPr sz="1900" kern="1200">
          <a:solidFill>
            <a:schemeClr val="tx1"/>
          </a:solidFill>
          <a:latin typeface="+mn-lt"/>
          <a:ea typeface="+mn-ea"/>
          <a:cs typeface="+mn-cs"/>
        </a:defRPr>
      </a:lvl4pPr>
      <a:lvl5pPr marL="1828724" algn="l" defTabSz="457181" rtl="0" eaLnBrk="1" latinLnBrk="0" hangingPunct="1">
        <a:defRPr sz="1900" kern="1200">
          <a:solidFill>
            <a:schemeClr val="tx1"/>
          </a:solidFill>
          <a:latin typeface="+mn-lt"/>
          <a:ea typeface="+mn-ea"/>
          <a:cs typeface="+mn-cs"/>
        </a:defRPr>
      </a:lvl5pPr>
      <a:lvl6pPr marL="2285905" algn="l" defTabSz="457181" rtl="0" eaLnBrk="1" latinLnBrk="0" hangingPunct="1">
        <a:defRPr sz="1900" kern="1200">
          <a:solidFill>
            <a:schemeClr val="tx1"/>
          </a:solidFill>
          <a:latin typeface="+mn-lt"/>
          <a:ea typeface="+mn-ea"/>
          <a:cs typeface="+mn-cs"/>
        </a:defRPr>
      </a:lvl6pPr>
      <a:lvl7pPr marL="2743085" algn="l" defTabSz="457181" rtl="0" eaLnBrk="1" latinLnBrk="0" hangingPunct="1">
        <a:defRPr sz="1900" kern="1200">
          <a:solidFill>
            <a:schemeClr val="tx1"/>
          </a:solidFill>
          <a:latin typeface="+mn-lt"/>
          <a:ea typeface="+mn-ea"/>
          <a:cs typeface="+mn-cs"/>
        </a:defRPr>
      </a:lvl7pPr>
      <a:lvl8pPr marL="3200267" algn="l" defTabSz="457181" rtl="0" eaLnBrk="1" latinLnBrk="0" hangingPunct="1">
        <a:defRPr sz="1900" kern="1200">
          <a:solidFill>
            <a:schemeClr val="tx1"/>
          </a:solidFill>
          <a:latin typeface="+mn-lt"/>
          <a:ea typeface="+mn-ea"/>
          <a:cs typeface="+mn-cs"/>
        </a:defRPr>
      </a:lvl8pPr>
      <a:lvl9pPr marL="3657448" algn="l" defTabSz="45718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4.xml"/><Relationship Id="rId4" Type="http://schemas.openxmlformats.org/officeDocument/2006/relationships/image" Target="../media/image56.jpg"/></Relationships>
</file>

<file path=ppt/slides/_rels/slide3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jpg"/><Relationship Id="rId2" Type="http://schemas.openxmlformats.org/officeDocument/2006/relationships/image" Target="../media/image61.jp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173209" y="831007"/>
            <a:ext cx="7083425" cy="690369"/>
          </a:xfrm>
        </p:spPr>
        <p:txBody>
          <a:bodyPr/>
          <a:lstStyle/>
          <a:p>
            <a:r>
              <a:rPr lang="en-US" sz="4000" b="1" dirty="0"/>
              <a:t>Disclaimer</a:t>
            </a:r>
          </a:p>
          <a:p>
            <a:r>
              <a:rPr lang="en-US" dirty="0"/>
              <a:t>										</a:t>
            </a:r>
            <a:endParaRPr lang="en-US" sz="3000" dirty="0"/>
          </a:p>
        </p:txBody>
      </p:sp>
      <p:pic>
        <p:nvPicPr>
          <p:cNvPr id="6" name="Picture 5" descr="nagarro_logo_defaul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8" y="24064"/>
            <a:ext cx="1555881" cy="603753"/>
          </a:xfrm>
          <a:prstGeom prst="rect">
            <a:avLst/>
          </a:prstGeom>
          <a:noFill/>
          <a:ln w="3175">
            <a:noFill/>
          </a:ln>
        </p:spPr>
      </p:pic>
      <p:grpSp>
        <p:nvGrpSpPr>
          <p:cNvPr id="3" name="Group 2"/>
          <p:cNvGrpSpPr/>
          <p:nvPr/>
        </p:nvGrpSpPr>
        <p:grpSpPr>
          <a:xfrm>
            <a:off x="173209" y="1335923"/>
            <a:ext cx="7785864" cy="4533277"/>
            <a:chOff x="173209" y="1335923"/>
            <a:chExt cx="7785864" cy="4533277"/>
          </a:xfrm>
        </p:grpSpPr>
        <p:sp>
          <p:nvSpPr>
            <p:cNvPr id="5" name="TextBox 4"/>
            <p:cNvSpPr txBox="1"/>
            <p:nvPr/>
          </p:nvSpPr>
          <p:spPr>
            <a:xfrm>
              <a:off x="173209" y="2489813"/>
              <a:ext cx="7785864" cy="3379387"/>
            </a:xfrm>
            <a:prstGeom prst="rect">
              <a:avLst/>
            </a:prstGeom>
            <a:noFill/>
          </p:spPr>
          <p:txBody>
            <a:bodyPr wrap="square" rtlCol="0">
              <a:spAutoFit/>
            </a:bodyPr>
            <a:lstStyle/>
            <a:p>
              <a:r>
                <a:rPr lang="en-US" sz="2400" dirty="0"/>
                <a:t>This presentation contains heavy use of mathematical and biological words.</a:t>
              </a:r>
            </a:p>
            <a:p>
              <a:endParaRPr lang="en-US" sz="2400" dirty="0"/>
            </a:p>
            <a:p>
              <a:r>
                <a:rPr lang="en-US" sz="2400" dirty="0"/>
                <a:t>Any question/confusion coming to your mind is outside the boundaries of this session. There is a penalty </a:t>
              </a:r>
              <a:r>
                <a:rPr lang="en-US" sz="2400" i="1" dirty="0"/>
                <a:t>(that will be paid by OP) </a:t>
              </a:r>
              <a:r>
                <a:rPr lang="en-US" sz="2400" dirty="0"/>
                <a:t>for every question asked and penalty depends upon the difficulty level of question and whether presenter is able to answer or not.</a:t>
              </a:r>
            </a:p>
            <a:p>
              <a:pPr>
                <a:lnSpc>
                  <a:spcPct val="90000"/>
                </a:lnSpc>
              </a:pPr>
              <a:endParaRPr lang="en-US" sz="2400" dirty="0">
                <a:solidFill>
                  <a:schemeClr val="tx1">
                    <a:lumMod val="50000"/>
                    <a:lumOff val="50000"/>
                  </a:schemeClr>
                </a:solidFill>
                <a:latin typeface="Calibri Light"/>
                <a:cs typeface="Calibri Light"/>
              </a:endParaRPr>
            </a:p>
          </p:txBody>
        </p:sp>
        <p:sp>
          <p:nvSpPr>
            <p:cNvPr id="2" name="Rectangle 1"/>
            <p:cNvSpPr/>
            <p:nvPr/>
          </p:nvSpPr>
          <p:spPr>
            <a:xfrm>
              <a:off x="6257773" y="1335923"/>
              <a:ext cx="1701300" cy="461665"/>
            </a:xfrm>
            <a:prstGeom prst="rect">
              <a:avLst/>
            </a:prstGeom>
          </p:spPr>
          <p:txBody>
            <a:bodyPr wrap="none">
              <a:spAutoFit/>
            </a:bodyPr>
            <a:lstStyle/>
            <a:p>
              <a:r>
                <a:rPr lang="en-US" sz="2400" u="sng" dirty="0"/>
                <a:t>RC-17, Sci-Fi</a:t>
              </a:r>
              <a:endParaRPr lang="en-US" sz="2000" u="sng" dirty="0"/>
            </a:p>
          </p:txBody>
        </p:sp>
      </p:grpSp>
    </p:spTree>
    <p:extLst>
      <p:ext uri="{BB962C8B-B14F-4D97-AF65-F5344CB8AC3E}">
        <p14:creationId xmlns:p14="http://schemas.microsoft.com/office/powerpoint/2010/main" val="3998315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9"/>
          </p:nvPr>
        </p:nvSpPr>
        <p:spPr/>
        <p:txBody>
          <a:bodyPr/>
          <a:lstStyle/>
          <a:p>
            <a:r>
              <a:rPr lang="en-US" dirty="0"/>
              <a:t>Supervised vs. Unsupervised</a:t>
            </a:r>
          </a:p>
        </p:txBody>
      </p:sp>
      <p:sp>
        <p:nvSpPr>
          <p:cNvPr id="9" name="Text Placeholder 8"/>
          <p:cNvSpPr>
            <a:spLocks noGrp="1"/>
          </p:cNvSpPr>
          <p:nvPr>
            <p:ph type="body" sz="quarter" idx="21"/>
          </p:nvPr>
        </p:nvSpPr>
        <p:spPr/>
        <p:txBody>
          <a:bodyPr/>
          <a:lstStyle/>
          <a:p>
            <a:r>
              <a:rPr lang="en-US" dirty="0"/>
              <a:t>Supervised</a:t>
            </a:r>
          </a:p>
        </p:txBody>
      </p:sp>
      <p:sp>
        <p:nvSpPr>
          <p:cNvPr id="10" name="Text Placeholder 9"/>
          <p:cNvSpPr>
            <a:spLocks noGrp="1"/>
          </p:cNvSpPr>
          <p:nvPr>
            <p:ph type="body" sz="quarter" idx="22"/>
          </p:nvPr>
        </p:nvSpPr>
        <p:spPr/>
        <p:txBody>
          <a:bodyPr/>
          <a:lstStyle/>
          <a:p>
            <a:r>
              <a:rPr lang="en-US" dirty="0"/>
              <a:t>Unsupervised</a:t>
            </a:r>
          </a:p>
        </p:txBody>
      </p:sp>
      <p:pic>
        <p:nvPicPr>
          <p:cNvPr id="11" name="Content Placeholder 10"/>
          <p:cNvPicPr>
            <a:picLocks noGrp="1" noChangeAspect="1"/>
          </p:cNvPicPr>
          <p:nvPr>
            <p:ph sz="quarter" idx="16"/>
          </p:nvPr>
        </p:nvPicPr>
        <p:blipFill>
          <a:blip r:embed="rId2"/>
          <a:stretch>
            <a:fillRect/>
          </a:stretch>
        </p:blipFill>
        <p:spPr>
          <a:xfrm>
            <a:off x="325438" y="2108200"/>
            <a:ext cx="2526984" cy="1828571"/>
          </a:xfrm>
          <a:prstGeom prst="rect">
            <a:avLst/>
          </a:prstGeom>
        </p:spPr>
      </p:pic>
      <p:pic>
        <p:nvPicPr>
          <p:cNvPr id="12" name="Content Placeholder 11"/>
          <p:cNvPicPr>
            <a:picLocks noGrp="1" noChangeAspect="1"/>
          </p:cNvPicPr>
          <p:nvPr>
            <p:ph sz="quarter" idx="17"/>
          </p:nvPr>
        </p:nvPicPr>
        <p:blipFill>
          <a:blip r:embed="rId3"/>
          <a:stretch>
            <a:fillRect/>
          </a:stretch>
        </p:blipFill>
        <p:spPr>
          <a:xfrm>
            <a:off x="6270151" y="2108200"/>
            <a:ext cx="1841270" cy="1739682"/>
          </a:xfrm>
          <a:prstGeom prst="rect">
            <a:avLst/>
          </a:prstGeom>
        </p:spPr>
      </p:pic>
      <p:sp>
        <p:nvSpPr>
          <p:cNvPr id="2" name="Rectangle 1"/>
          <p:cNvSpPr/>
          <p:nvPr/>
        </p:nvSpPr>
        <p:spPr>
          <a:xfrm>
            <a:off x="325438" y="4125267"/>
            <a:ext cx="5577747" cy="677108"/>
          </a:xfrm>
          <a:prstGeom prst="rect">
            <a:avLst/>
          </a:prstGeom>
        </p:spPr>
        <p:txBody>
          <a:bodyPr wrap="square">
            <a:spAutoFit/>
          </a:bodyPr>
          <a:lstStyle/>
          <a:p>
            <a:pPr lvl="0" fontAlgn="base"/>
            <a:r>
              <a:rPr lang="en-US" dirty="0"/>
              <a:t>All data is labeled and the algorithms learn to predict the output from the input data.</a:t>
            </a:r>
          </a:p>
        </p:txBody>
      </p:sp>
      <p:sp>
        <p:nvSpPr>
          <p:cNvPr id="3" name="Rectangle 2"/>
          <p:cNvSpPr/>
          <p:nvPr/>
        </p:nvSpPr>
        <p:spPr>
          <a:xfrm>
            <a:off x="6270151" y="4124170"/>
            <a:ext cx="5593237" cy="677108"/>
          </a:xfrm>
          <a:prstGeom prst="rect">
            <a:avLst/>
          </a:prstGeom>
        </p:spPr>
        <p:txBody>
          <a:bodyPr wrap="square">
            <a:spAutoFit/>
          </a:bodyPr>
          <a:lstStyle/>
          <a:p>
            <a:r>
              <a:rPr lang="en-US" dirty="0"/>
              <a:t>All data is unlabeled and the algorithms learn to inherent structure from the input data.</a:t>
            </a:r>
          </a:p>
        </p:txBody>
      </p:sp>
    </p:spTree>
    <p:extLst>
      <p:ext uri="{BB962C8B-B14F-4D97-AF65-F5344CB8AC3E}">
        <p14:creationId xmlns:p14="http://schemas.microsoft.com/office/powerpoint/2010/main" val="116010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 calcmode="lin" valueType="num">
                                      <p:cBhvr additive="base">
                                        <p:cTn id="23"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bg/>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 calcmode="lin" valueType="num">
                                      <p:cBhvr additive="base">
                                        <p:cTn id="2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build="p" animBg="1"/>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a:t>Lets Take an Example</a:t>
            </a:r>
          </a:p>
        </p:txBody>
      </p:sp>
    </p:spTree>
    <p:extLst>
      <p:ext uri="{BB962C8B-B14F-4D97-AF65-F5344CB8AC3E}">
        <p14:creationId xmlns:p14="http://schemas.microsoft.com/office/powerpoint/2010/main" val="395066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p:txBody>
          <a:bodyPr/>
          <a:lstStyle/>
          <a:p>
            <a:r>
              <a:rPr lang="en-US" dirty="0"/>
              <a:t>Supervised Learning</a:t>
            </a:r>
          </a:p>
        </p:txBody>
      </p:sp>
      <p:pic>
        <p:nvPicPr>
          <p:cNvPr id="5" name="Content Placeholder 4"/>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856317" y="1619476"/>
            <a:ext cx="10476190" cy="3619048"/>
          </a:xfrm>
          <a:prstGeom prst="rect">
            <a:avLst/>
          </a:prstGeom>
        </p:spPr>
      </p:pic>
    </p:spTree>
    <p:extLst>
      <p:ext uri="{BB962C8B-B14F-4D97-AF65-F5344CB8AC3E}">
        <p14:creationId xmlns:p14="http://schemas.microsoft.com/office/powerpoint/2010/main" val="10186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p:txBody>
          <a:bodyPr/>
          <a:lstStyle/>
          <a:p>
            <a:r>
              <a:rPr lang="en-US" dirty="0"/>
              <a:t>Unsupervised Learning</a:t>
            </a:r>
          </a:p>
        </p:txBody>
      </p:sp>
      <p:pic>
        <p:nvPicPr>
          <p:cNvPr id="7" name="Content Placeholder 3"/>
          <p:cNvPicPr>
            <a:picLocks noGrp="1" noChangeAspect="1"/>
          </p:cNvPicPr>
          <p:nvPr>
            <p:ph sz="quarter" idx="16"/>
          </p:nvPr>
        </p:nvPicPr>
        <p:blipFill>
          <a:blip r:embed="rId2"/>
          <a:stretch>
            <a:fillRect/>
          </a:stretch>
        </p:blipFill>
        <p:spPr>
          <a:xfrm>
            <a:off x="325438" y="1688891"/>
            <a:ext cx="1980952" cy="3914286"/>
          </a:xfrm>
          <a:prstGeom prst="rect">
            <a:avLst/>
          </a:prstGeom>
        </p:spPr>
      </p:pic>
      <p:pic>
        <p:nvPicPr>
          <p:cNvPr id="8" name="Picture 7"/>
          <p:cNvPicPr>
            <a:picLocks noChangeAspect="1"/>
          </p:cNvPicPr>
          <p:nvPr/>
        </p:nvPicPr>
        <p:blipFill>
          <a:blip r:embed="rId3"/>
          <a:stretch>
            <a:fillRect/>
          </a:stretch>
        </p:blipFill>
        <p:spPr>
          <a:xfrm>
            <a:off x="2427390" y="2524125"/>
            <a:ext cx="4943475" cy="1828800"/>
          </a:xfrm>
          <a:prstGeom prst="rect">
            <a:avLst/>
          </a:prstGeom>
        </p:spPr>
      </p:pic>
      <p:sp>
        <p:nvSpPr>
          <p:cNvPr id="9" name="TextBox 8"/>
          <p:cNvSpPr txBox="1"/>
          <p:nvPr/>
        </p:nvSpPr>
        <p:spPr>
          <a:xfrm>
            <a:off x="7552438" y="1553393"/>
            <a:ext cx="1774441" cy="3770263"/>
          </a:xfrm>
          <a:prstGeom prst="rect">
            <a:avLst/>
          </a:prstGeom>
          <a:noFill/>
        </p:spPr>
        <p:txBody>
          <a:bodyPr wrap="square" rtlCol="0" anchor="ctr">
            <a:spAutoFit/>
          </a:bodyPr>
          <a:lstStyle/>
          <a:p>
            <a:pPr algn="ctr"/>
            <a:r>
              <a:rPr lang="en-US" sz="23900" dirty="0"/>
              <a:t>?</a:t>
            </a:r>
          </a:p>
        </p:txBody>
      </p:sp>
      <p:pic>
        <p:nvPicPr>
          <p:cNvPr id="10" name="Picture 9"/>
          <p:cNvPicPr>
            <a:picLocks noChangeAspect="1"/>
          </p:cNvPicPr>
          <p:nvPr/>
        </p:nvPicPr>
        <p:blipFill>
          <a:blip r:embed="rId4"/>
          <a:stretch>
            <a:fillRect/>
          </a:stretch>
        </p:blipFill>
        <p:spPr>
          <a:xfrm>
            <a:off x="7552438" y="1487312"/>
            <a:ext cx="3291840" cy="3902423"/>
          </a:xfrm>
          <a:prstGeom prst="rect">
            <a:avLst/>
          </a:prstGeom>
        </p:spPr>
      </p:pic>
      <p:sp>
        <p:nvSpPr>
          <p:cNvPr id="11" name="Rectangle 10"/>
          <p:cNvSpPr/>
          <p:nvPr/>
        </p:nvSpPr>
        <p:spPr>
          <a:xfrm>
            <a:off x="7370865" y="985393"/>
            <a:ext cx="2266664" cy="4508927"/>
          </a:xfrm>
          <a:prstGeom prst="rect">
            <a:avLst/>
          </a:prstGeom>
        </p:spPr>
        <p:txBody>
          <a:bodyPr wrap="square">
            <a:spAutoFit/>
          </a:bodyPr>
          <a:lstStyle/>
          <a:p>
            <a:r>
              <a:rPr lang="en-US" sz="28700" dirty="0">
                <a:solidFill>
                  <a:srgbClr val="FF0000"/>
                </a:solidFill>
              </a:rPr>
              <a:t>×</a:t>
            </a:r>
          </a:p>
        </p:txBody>
      </p:sp>
      <p:pic>
        <p:nvPicPr>
          <p:cNvPr id="13" name="Picture 12"/>
          <p:cNvPicPr>
            <a:picLocks noChangeAspect="1"/>
          </p:cNvPicPr>
          <p:nvPr/>
        </p:nvPicPr>
        <p:blipFill>
          <a:blip r:embed="rId5"/>
          <a:stretch>
            <a:fillRect/>
          </a:stretch>
        </p:blipFill>
        <p:spPr>
          <a:xfrm>
            <a:off x="7498565" y="1338260"/>
            <a:ext cx="3543300" cy="4200525"/>
          </a:xfrm>
          <a:prstGeom prst="rect">
            <a:avLst/>
          </a:prstGeom>
        </p:spPr>
      </p:pic>
    </p:spTree>
    <p:extLst>
      <p:ext uri="{BB962C8B-B14F-4D97-AF65-F5344CB8AC3E}">
        <p14:creationId xmlns:p14="http://schemas.microsoft.com/office/powerpoint/2010/main" val="405922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443831" y="1657350"/>
            <a:ext cx="9296400" cy="4848225"/>
          </a:xfrm>
        </p:spPr>
      </p:pic>
      <p:sp>
        <p:nvSpPr>
          <p:cNvPr id="6" name="Text Placeholder 5"/>
          <p:cNvSpPr>
            <a:spLocks noGrp="1"/>
          </p:cNvSpPr>
          <p:nvPr>
            <p:ph type="body" sz="quarter" idx="17"/>
          </p:nvPr>
        </p:nvSpPr>
        <p:spPr/>
        <p:txBody>
          <a:bodyPr/>
          <a:lstStyle/>
          <a:p>
            <a:r>
              <a:rPr lang="en-US" dirty="0"/>
              <a:t>Question</a:t>
            </a:r>
          </a:p>
        </p:txBody>
      </p:sp>
      <p:grpSp>
        <p:nvGrpSpPr>
          <p:cNvPr id="9" name="Group 8"/>
          <p:cNvGrpSpPr/>
          <p:nvPr/>
        </p:nvGrpSpPr>
        <p:grpSpPr>
          <a:xfrm>
            <a:off x="2829697" y="4003589"/>
            <a:ext cx="3669957" cy="1507525"/>
            <a:chOff x="2829697" y="4003589"/>
            <a:chExt cx="3669957" cy="1507525"/>
          </a:xfrm>
        </p:grpSpPr>
        <p:cxnSp>
          <p:nvCxnSpPr>
            <p:cNvPr id="4" name="Straight Connector 3"/>
            <p:cNvCxnSpPr/>
            <p:nvPr/>
          </p:nvCxnSpPr>
          <p:spPr>
            <a:xfrm flipH="1" flipV="1">
              <a:off x="6487297" y="4003589"/>
              <a:ext cx="12357" cy="1507525"/>
            </a:xfrm>
            <a:prstGeom prst="line">
              <a:avLst/>
            </a:prstGeom>
            <a:ln w="19050"/>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flipH="1">
              <a:off x="2829697" y="4003589"/>
              <a:ext cx="3657600" cy="0"/>
            </a:xfrm>
            <a:prstGeom prst="line">
              <a:avLst/>
            </a:prstGeom>
            <a:ln w="19050"/>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27480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6"/>
          </p:nvPr>
        </p:nvSpPr>
        <p:spPr/>
        <p:txBody>
          <a:bodyPr/>
          <a:lstStyle/>
          <a:p>
            <a:r>
              <a:rPr lang="en-US" b="1" dirty="0"/>
              <a:t>Semi-Supervised: </a:t>
            </a:r>
            <a:r>
              <a:rPr lang="en-US" dirty="0"/>
              <a:t>Some data is labeled but most of it is unlabeled and a mixture of supervised and unsupervised techniques can be used.</a:t>
            </a:r>
          </a:p>
          <a:p>
            <a:r>
              <a:rPr lang="en-US" b="1" dirty="0"/>
              <a:t>Reinforcement Learning: </a:t>
            </a:r>
            <a:r>
              <a:rPr lang="en-US" dirty="0"/>
              <a:t>reinforcement learning trains an algorithm with a reward system, providing feedback when an artificial intelligence agent performs the best action in a particular situation.</a:t>
            </a:r>
          </a:p>
        </p:txBody>
      </p:sp>
      <p:sp>
        <p:nvSpPr>
          <p:cNvPr id="6" name="Text Placeholder 5"/>
          <p:cNvSpPr>
            <a:spLocks noGrp="1"/>
          </p:cNvSpPr>
          <p:nvPr>
            <p:ph type="body" sz="quarter" idx="17"/>
          </p:nvPr>
        </p:nvSpPr>
        <p:spPr/>
        <p:txBody>
          <a:bodyPr/>
          <a:lstStyle/>
          <a:p>
            <a:r>
              <a:rPr lang="en-US" dirty="0"/>
              <a:t>Are there any other type of ML?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685" y="3543835"/>
            <a:ext cx="4379115" cy="3029328"/>
          </a:xfrm>
          <a:prstGeom prst="rect">
            <a:avLst/>
          </a:prstGeom>
        </p:spPr>
      </p:pic>
    </p:spTree>
    <p:extLst>
      <p:ext uri="{BB962C8B-B14F-4D97-AF65-F5344CB8AC3E}">
        <p14:creationId xmlns:p14="http://schemas.microsoft.com/office/powerpoint/2010/main" val="364444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6"/>
          </p:nvPr>
        </p:nvSpPr>
        <p:spPr/>
        <p:txBody>
          <a:bodyPr/>
          <a:lstStyle/>
          <a:p>
            <a:r>
              <a:rPr lang="en-US" dirty="0"/>
              <a:t>Supervised</a:t>
            </a:r>
          </a:p>
          <a:p>
            <a:r>
              <a:rPr lang="en-US" dirty="0"/>
              <a:t>Or, Unsupervised</a:t>
            </a:r>
          </a:p>
          <a:p>
            <a:r>
              <a:rPr lang="en-US" dirty="0"/>
              <a:t>Or, Something Else?</a:t>
            </a:r>
          </a:p>
          <a:p>
            <a:endParaRPr lang="en-US" dirty="0"/>
          </a:p>
          <a:p>
            <a:r>
              <a:rPr lang="en-US" dirty="0"/>
              <a:t>Alexa uses a suite of learning techniques: supervised, semi-supervised, and unsupervised learning. While supervised learning is still most powerful, it does not scale since we cannot generate manual labels at the pace required to continually improve Alexa for our customers.</a:t>
            </a:r>
          </a:p>
        </p:txBody>
      </p:sp>
      <p:sp>
        <p:nvSpPr>
          <p:cNvPr id="6" name="Text Placeholder 5"/>
          <p:cNvSpPr>
            <a:spLocks noGrp="1"/>
          </p:cNvSpPr>
          <p:nvPr>
            <p:ph type="body" sz="quarter" idx="17"/>
          </p:nvPr>
        </p:nvSpPr>
        <p:spPr/>
        <p:txBody>
          <a:bodyPr/>
          <a:lstStyle/>
          <a:p>
            <a:r>
              <a:rPr lang="en-US" dirty="0"/>
              <a:t>What is Alexa?</a:t>
            </a:r>
          </a:p>
        </p:txBody>
      </p:sp>
    </p:spTree>
    <p:extLst>
      <p:ext uri="{BB962C8B-B14F-4D97-AF65-F5344CB8AC3E}">
        <p14:creationId xmlns:p14="http://schemas.microsoft.com/office/powerpoint/2010/main" val="273120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p:txBody>
          <a:bodyPr/>
          <a:lstStyle/>
          <a:p>
            <a:r>
              <a:rPr lang="en-US" dirty="0"/>
              <a:t>What is Deep Learning</a:t>
            </a:r>
            <a:r>
              <a:rPr lang="en-US" sz="2800" dirty="0"/>
              <a:t> ?</a:t>
            </a:r>
            <a:endParaRPr lang="en-US" dirty="0"/>
          </a:p>
        </p:txBody>
      </p:sp>
      <p:sp>
        <p:nvSpPr>
          <p:cNvPr id="2" name="Content Placeholder 1"/>
          <p:cNvSpPr>
            <a:spLocks noGrp="1"/>
          </p:cNvSpPr>
          <p:nvPr>
            <p:ph sz="quarter" idx="16"/>
          </p:nvPr>
        </p:nvSpPr>
        <p:spPr/>
        <p:txBody>
          <a:bodyPr/>
          <a:lstStyle/>
          <a:p>
            <a:pPr marL="0" indent="0">
              <a:buNone/>
            </a:pPr>
            <a:r>
              <a:rPr lang="en-US" sz="2800" dirty="0">
                <a:solidFill>
                  <a:srgbClr val="387BBA"/>
                </a:solidFill>
                <a:latin typeface="+mn-lt"/>
              </a:rPr>
              <a:t>It is a form of </a:t>
            </a:r>
            <a:r>
              <a:rPr lang="en-US" sz="2800" b="1" dirty="0">
                <a:solidFill>
                  <a:schemeClr val="accent2">
                    <a:lumMod val="75000"/>
                  </a:schemeClr>
                </a:solidFill>
                <a:latin typeface="+mn-lt"/>
              </a:rPr>
              <a:t>Artificial Intelligence</a:t>
            </a:r>
            <a:r>
              <a:rPr lang="en-US" sz="2800" dirty="0">
                <a:solidFill>
                  <a:schemeClr val="accent2">
                    <a:lumMod val="75000"/>
                  </a:schemeClr>
                </a:solidFill>
                <a:latin typeface="+mn-lt"/>
              </a:rPr>
              <a:t> </a:t>
            </a:r>
            <a:r>
              <a:rPr lang="en-US" sz="2800" dirty="0">
                <a:solidFill>
                  <a:srgbClr val="387BBA"/>
                </a:solidFill>
                <a:latin typeface="+mn-lt"/>
              </a:rPr>
              <a:t>that uses type of </a:t>
            </a:r>
            <a:r>
              <a:rPr lang="en-US" sz="2800" b="1" dirty="0">
                <a:solidFill>
                  <a:schemeClr val="accent2">
                    <a:lumMod val="75000"/>
                  </a:schemeClr>
                </a:solidFill>
                <a:latin typeface="+mn-lt"/>
              </a:rPr>
              <a:t>Machine Learning</a:t>
            </a:r>
            <a:r>
              <a:rPr lang="en-US" sz="2800" dirty="0">
                <a:solidFill>
                  <a:schemeClr val="accent2">
                    <a:lumMod val="75000"/>
                  </a:schemeClr>
                </a:solidFill>
                <a:latin typeface="+mn-lt"/>
              </a:rPr>
              <a:t> </a:t>
            </a:r>
            <a:r>
              <a:rPr lang="en-US" sz="2800" dirty="0">
                <a:solidFill>
                  <a:srgbClr val="387BBA"/>
                </a:solidFill>
                <a:latin typeface="+mn-lt"/>
              </a:rPr>
              <a:t>called an </a:t>
            </a:r>
            <a:r>
              <a:rPr lang="en-US" sz="2800" b="1" dirty="0">
                <a:solidFill>
                  <a:schemeClr val="accent2">
                    <a:lumMod val="75000"/>
                  </a:schemeClr>
                </a:solidFill>
                <a:latin typeface="+mn-lt"/>
              </a:rPr>
              <a:t>Artificial Neural Network</a:t>
            </a:r>
            <a:r>
              <a:rPr lang="en-US" sz="2800" dirty="0">
                <a:solidFill>
                  <a:schemeClr val="accent2">
                    <a:lumMod val="75000"/>
                  </a:schemeClr>
                </a:solidFill>
                <a:latin typeface="+mn-lt"/>
              </a:rPr>
              <a:t> </a:t>
            </a:r>
            <a:r>
              <a:rPr lang="en-US" sz="2800" dirty="0">
                <a:solidFill>
                  <a:srgbClr val="387BBA"/>
                </a:solidFill>
                <a:latin typeface="+mn-lt"/>
              </a:rPr>
              <a:t>with </a:t>
            </a:r>
            <a:r>
              <a:rPr lang="en-US" sz="2800" b="1" dirty="0">
                <a:solidFill>
                  <a:schemeClr val="accent2">
                    <a:lumMod val="75000"/>
                  </a:schemeClr>
                </a:solidFill>
                <a:latin typeface="+mn-lt"/>
              </a:rPr>
              <a:t>Multiple Hidden Layers </a:t>
            </a:r>
            <a:r>
              <a:rPr lang="en-US" sz="2800" dirty="0">
                <a:solidFill>
                  <a:srgbClr val="387BBA"/>
                </a:solidFill>
                <a:latin typeface="+mn-lt"/>
              </a:rPr>
              <a:t>that learns </a:t>
            </a:r>
            <a:r>
              <a:rPr lang="en-US" sz="2800" b="1" dirty="0">
                <a:solidFill>
                  <a:schemeClr val="accent2">
                    <a:lumMod val="75000"/>
                  </a:schemeClr>
                </a:solidFill>
                <a:latin typeface="+mn-lt"/>
              </a:rPr>
              <a:t>Hierarchical Representations</a:t>
            </a:r>
            <a:r>
              <a:rPr lang="en-US" sz="2800" dirty="0">
                <a:solidFill>
                  <a:srgbClr val="387BBA"/>
                </a:solidFill>
                <a:latin typeface="+mn-lt"/>
              </a:rPr>
              <a:t> of underlying data in order to make </a:t>
            </a:r>
            <a:r>
              <a:rPr lang="en-US" sz="2800" b="1" dirty="0">
                <a:solidFill>
                  <a:schemeClr val="accent2">
                    <a:lumMod val="75000"/>
                  </a:schemeClr>
                </a:solidFill>
                <a:latin typeface="+mn-lt"/>
              </a:rPr>
              <a:t>Predictions</a:t>
            </a:r>
            <a:r>
              <a:rPr lang="en-US" sz="2800" dirty="0">
                <a:solidFill>
                  <a:schemeClr val="accent2">
                    <a:lumMod val="75000"/>
                  </a:schemeClr>
                </a:solidFill>
                <a:latin typeface="+mn-lt"/>
              </a:rPr>
              <a:t> </a:t>
            </a:r>
            <a:r>
              <a:rPr lang="en-US" sz="2800" dirty="0">
                <a:solidFill>
                  <a:srgbClr val="387BBA"/>
                </a:solidFill>
                <a:latin typeface="+mn-lt"/>
              </a:rPr>
              <a:t>with Data</a:t>
            </a:r>
          </a:p>
        </p:txBody>
      </p:sp>
    </p:spTree>
    <p:extLst>
      <p:ext uri="{BB962C8B-B14F-4D97-AF65-F5344CB8AC3E}">
        <p14:creationId xmlns:p14="http://schemas.microsoft.com/office/powerpoint/2010/main" val="186577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2436813" y="1282028"/>
            <a:ext cx="7315200" cy="5483104"/>
          </a:xfrm>
          <a:prstGeom prst="rect">
            <a:avLst/>
          </a:prstGeom>
        </p:spPr>
      </p:pic>
      <p:sp>
        <p:nvSpPr>
          <p:cNvPr id="6" name="Text Placeholder 5"/>
          <p:cNvSpPr>
            <a:spLocks noGrp="1"/>
          </p:cNvSpPr>
          <p:nvPr>
            <p:ph type="body" sz="quarter" idx="17"/>
          </p:nvPr>
        </p:nvSpPr>
        <p:spPr/>
        <p:txBody>
          <a:bodyPr/>
          <a:lstStyle/>
          <a:p>
            <a:r>
              <a:rPr lang="en-US" dirty="0"/>
              <a:t>It’s right time…</a:t>
            </a:r>
          </a:p>
        </p:txBody>
      </p:sp>
    </p:spTree>
    <p:extLst>
      <p:ext uri="{BB962C8B-B14F-4D97-AF65-F5344CB8AC3E}">
        <p14:creationId xmlns:p14="http://schemas.microsoft.com/office/powerpoint/2010/main" val="320053223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p:txBody>
          <a:bodyPr/>
          <a:lstStyle/>
          <a:p>
            <a:r>
              <a:rPr lang="en-US" dirty="0"/>
              <a:t>Why Deep Learning?</a:t>
            </a:r>
          </a:p>
        </p:txBody>
      </p:sp>
      <p:pic>
        <p:nvPicPr>
          <p:cNvPr id="4" name="Content Placeholder 3"/>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4652138" y="1590675"/>
            <a:ext cx="6982230" cy="4981575"/>
          </a:xfrm>
        </p:spPr>
      </p:pic>
      <p:sp>
        <p:nvSpPr>
          <p:cNvPr id="7" name="Text Placeholder 5"/>
          <p:cNvSpPr txBox="1">
            <a:spLocks/>
          </p:cNvSpPr>
          <p:nvPr/>
        </p:nvSpPr>
        <p:spPr>
          <a:xfrm>
            <a:off x="325438" y="351053"/>
            <a:ext cx="11537950" cy="777875"/>
          </a:xfrm>
          <a:prstGeom prst="rect">
            <a:avLst/>
          </a:prstGeom>
          <a:solidFill>
            <a:schemeClr val="bg1"/>
          </a:solidFill>
        </p:spPr>
        <p:txBody>
          <a:bodyPr anchor="ctr"/>
          <a:lstStyle>
            <a:lvl1pPr marL="0" indent="0" algn="l" defTabSz="457181" rtl="0" eaLnBrk="1" latinLnBrk="0" hangingPunct="1">
              <a:lnSpc>
                <a:spcPct val="70000"/>
              </a:lnSpc>
              <a:spcBef>
                <a:spcPct val="20000"/>
              </a:spcBef>
              <a:buFont typeface="Arial"/>
              <a:buNone/>
              <a:defRPr lang="en-US" sz="3200" kern="1200" dirty="0" smtClean="0">
                <a:solidFill>
                  <a:srgbClr val="387BBA"/>
                </a:solidFill>
                <a:latin typeface="+mj-lt"/>
                <a:ea typeface="+mn-ea"/>
                <a:cs typeface="+mn-cs"/>
              </a:defRPr>
            </a:lvl1pPr>
            <a:lvl2pPr marL="742919" indent="-285738" algn="l" defTabSz="457181" rtl="0" eaLnBrk="1" latinLnBrk="0" hangingPunct="1">
              <a:spcBef>
                <a:spcPct val="20000"/>
              </a:spcBef>
              <a:buFont typeface="Arial"/>
              <a:buChar char="–"/>
              <a:defRPr sz="2800" kern="1200">
                <a:solidFill>
                  <a:schemeClr val="tx1"/>
                </a:solidFill>
                <a:latin typeface="+mn-lt"/>
                <a:ea typeface="+mn-ea"/>
                <a:cs typeface="+mn-cs"/>
              </a:defRPr>
            </a:lvl2pPr>
            <a:lvl3pPr marL="1142952" indent="-228591" algn="l" defTabSz="457181" rtl="0" eaLnBrk="1" latinLnBrk="0" hangingPunct="1">
              <a:spcBef>
                <a:spcPct val="20000"/>
              </a:spcBef>
              <a:buFont typeface="Arial"/>
              <a:buChar char="•"/>
              <a:defRPr sz="2400" kern="1200">
                <a:solidFill>
                  <a:schemeClr val="tx1"/>
                </a:solidFill>
                <a:latin typeface="+mn-lt"/>
                <a:ea typeface="+mn-ea"/>
                <a:cs typeface="+mn-cs"/>
              </a:defRPr>
            </a:lvl3pPr>
            <a:lvl4pPr marL="1600133" indent="-228591" algn="l" defTabSz="457181" rtl="0" eaLnBrk="1" latinLnBrk="0" hangingPunct="1">
              <a:spcBef>
                <a:spcPct val="20000"/>
              </a:spcBef>
              <a:buFont typeface="Arial"/>
              <a:buChar char="–"/>
              <a:defRPr sz="2000" kern="1200">
                <a:solidFill>
                  <a:schemeClr val="tx1"/>
                </a:solidFill>
                <a:latin typeface="+mn-lt"/>
                <a:ea typeface="+mn-ea"/>
                <a:cs typeface="+mn-cs"/>
              </a:defRPr>
            </a:lvl4pPr>
            <a:lvl5pPr marL="2057315" indent="-228591" algn="l" defTabSz="457181" rtl="0" eaLnBrk="1" latinLnBrk="0" hangingPunct="1">
              <a:spcBef>
                <a:spcPct val="20000"/>
              </a:spcBef>
              <a:buFont typeface="Arial"/>
              <a:buChar char="»"/>
              <a:defRPr sz="2000" kern="1200">
                <a:solidFill>
                  <a:schemeClr val="tx1"/>
                </a:solidFill>
                <a:latin typeface="+mn-lt"/>
                <a:ea typeface="+mn-ea"/>
                <a:cs typeface="+mn-cs"/>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Why Deep Learning NOW?</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7872" y="1432493"/>
            <a:ext cx="8245516" cy="5139757"/>
          </a:xfrm>
          <a:prstGeom prst="rect">
            <a:avLst/>
          </a:prstGeom>
        </p:spPr>
      </p:pic>
      <p:sp>
        <p:nvSpPr>
          <p:cNvPr id="8" name="Rectangle 7"/>
          <p:cNvSpPr/>
          <p:nvPr/>
        </p:nvSpPr>
        <p:spPr>
          <a:xfrm>
            <a:off x="325438" y="1590675"/>
            <a:ext cx="3292434" cy="2246769"/>
          </a:xfrm>
          <a:prstGeom prst="rect">
            <a:avLst/>
          </a:prstGeom>
          <a:solidFill>
            <a:schemeClr val="bg1"/>
          </a:solidFill>
        </p:spPr>
        <p:txBody>
          <a:bodyPr wrap="square">
            <a:spAutoFit/>
          </a:bodyPr>
          <a:lstStyle/>
          <a:p>
            <a:pPr marL="342900" lvl="0" indent="-342900">
              <a:buFont typeface="Arial" panose="020B0604020202020204" pitchFamily="34" charset="0"/>
              <a:buChar char="•"/>
            </a:pPr>
            <a:r>
              <a:rPr lang="en-US" sz="2000" dirty="0"/>
              <a:t>Deep learning requires large amounts of </a:t>
            </a:r>
            <a:r>
              <a:rPr lang="en-US" sz="2000" b="1" dirty="0"/>
              <a:t>labeled data</a:t>
            </a:r>
            <a:r>
              <a:rPr lang="en-US" sz="2000" dirty="0"/>
              <a:t>.</a:t>
            </a:r>
          </a:p>
          <a:p>
            <a:pPr lvl="0"/>
            <a:endParaRPr lang="en-US" sz="2000" dirty="0"/>
          </a:p>
          <a:p>
            <a:pPr marL="342900" lvl="0" indent="-342900">
              <a:buFont typeface="Arial" panose="020B0604020202020204" pitchFamily="34" charset="0"/>
              <a:buChar char="•"/>
            </a:pPr>
            <a:r>
              <a:rPr lang="en-US" sz="2000" dirty="0"/>
              <a:t>Deep learning requires substantial </a:t>
            </a:r>
            <a:r>
              <a:rPr lang="en-US" sz="2000" b="1" dirty="0"/>
              <a:t>computing power</a:t>
            </a:r>
            <a:r>
              <a:rPr lang="en-US" sz="2000" dirty="0"/>
              <a:t>. </a:t>
            </a:r>
            <a:endParaRPr lang="en-US" dirty="0"/>
          </a:p>
        </p:txBody>
      </p:sp>
    </p:spTree>
    <p:extLst>
      <p:ext uri="{BB962C8B-B14F-4D97-AF65-F5344CB8AC3E}">
        <p14:creationId xmlns:p14="http://schemas.microsoft.com/office/powerpoint/2010/main" val="311220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0" y="-6183"/>
            <a:ext cx="9108446" cy="6867144"/>
            <a:chOff x="0" y="-8796"/>
            <a:chExt cx="9108446" cy="68580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96"/>
              <a:ext cx="9108446" cy="6858000"/>
            </a:xfrm>
            <a:prstGeom prst="rect">
              <a:avLst/>
            </a:prstGeom>
            <a:noFill/>
            <a:ln>
              <a:noFill/>
            </a:ln>
          </p:spPr>
        </p:pic>
        <p:sp>
          <p:nvSpPr>
            <p:cNvPr id="3" name="TextBox 2"/>
            <p:cNvSpPr txBox="1"/>
            <p:nvPr/>
          </p:nvSpPr>
          <p:spPr>
            <a:xfrm rot="165075">
              <a:off x="601428" y="4437325"/>
              <a:ext cx="2454442" cy="867930"/>
            </a:xfrm>
            <a:prstGeom prst="rect">
              <a:avLst/>
            </a:prstGeom>
            <a:noFill/>
          </p:spPr>
          <p:txBody>
            <a:bodyPr wrap="square" rtlCol="0">
              <a:spAutoFit/>
            </a:bodyPr>
            <a:lstStyle/>
            <a:p>
              <a:pPr>
                <a:lnSpc>
                  <a:spcPct val="90000"/>
                </a:lnSpc>
              </a:pPr>
              <a:r>
                <a:rPr lang="en-US" sz="2500" dirty="0">
                  <a:solidFill>
                    <a:schemeClr val="bg1"/>
                  </a:solidFill>
                  <a:latin typeface="Calibri Light"/>
                  <a:cs typeface="Calibri Light"/>
                </a:rPr>
                <a:t>  </a:t>
              </a:r>
              <a:r>
                <a:rPr lang="en-US" sz="2800" dirty="0">
                  <a:solidFill>
                    <a:schemeClr val="bg1"/>
                  </a:solidFill>
                  <a:latin typeface="Calibri Light"/>
                  <a:cs typeface="Calibri Light"/>
                </a:rPr>
                <a:t>Welcome To </a:t>
              </a:r>
            </a:p>
            <a:p>
              <a:pPr>
                <a:lnSpc>
                  <a:spcPct val="90000"/>
                </a:lnSpc>
              </a:pPr>
              <a:r>
                <a:rPr lang="en-US" sz="2800" b="1" u="sng" dirty="0">
                  <a:solidFill>
                    <a:schemeClr val="bg1"/>
                  </a:solidFill>
                  <a:latin typeface="Calibri Light"/>
                  <a:cs typeface="Calibri Light"/>
                </a:rPr>
                <a:t>Deep Learning</a:t>
              </a:r>
            </a:p>
          </p:txBody>
        </p:sp>
      </p:grpSp>
      <p:grpSp>
        <p:nvGrpSpPr>
          <p:cNvPr id="46" name="Group 45"/>
          <p:cNvGrpSpPr/>
          <p:nvPr/>
        </p:nvGrpSpPr>
        <p:grpSpPr>
          <a:xfrm>
            <a:off x="5893920" y="-8812"/>
            <a:ext cx="3440710" cy="5030147"/>
            <a:chOff x="5893920" y="-8812"/>
            <a:chExt cx="3440710" cy="5030147"/>
          </a:xfrm>
        </p:grpSpPr>
        <p:grpSp>
          <p:nvGrpSpPr>
            <p:cNvPr id="37" name="Group 36"/>
            <p:cNvGrpSpPr/>
            <p:nvPr/>
          </p:nvGrpSpPr>
          <p:grpSpPr>
            <a:xfrm>
              <a:off x="5939020" y="-8812"/>
              <a:ext cx="3395610" cy="5030147"/>
              <a:chOff x="8214314" y="0"/>
              <a:chExt cx="4566774" cy="6311581"/>
            </a:xfrm>
          </p:grpSpPr>
          <p:grpSp>
            <p:nvGrpSpPr>
              <p:cNvPr id="38" name="Group 37"/>
              <p:cNvGrpSpPr/>
              <p:nvPr/>
            </p:nvGrpSpPr>
            <p:grpSpPr>
              <a:xfrm>
                <a:off x="8392307" y="0"/>
                <a:ext cx="4132393" cy="6311581"/>
                <a:chOff x="5221705" y="0"/>
                <a:chExt cx="4920906" cy="7396535"/>
              </a:xfrm>
            </p:grpSpPr>
            <p:pic>
              <p:nvPicPr>
                <p:cNvPr id="41" name="Content Placeholder 18"/>
                <p:cNvPicPr>
                  <a:picLocks noChangeAspect="1"/>
                </p:cNvPicPr>
                <p:nvPr/>
              </p:nvPicPr>
              <p:blipFill rotWithShape="1">
                <a:blip r:embed="rId4">
                  <a:extLst>
                    <a:ext uri="{28A0092B-C50C-407E-A947-70E740481C1C}">
                      <a14:useLocalDpi xmlns:a14="http://schemas.microsoft.com/office/drawing/2010/main" val="0"/>
                    </a:ext>
                  </a:extLst>
                </a:blip>
                <a:srcRect l="2761" t="33925" r="2280" b="2556"/>
                <a:stretch/>
              </p:blipFill>
              <p:spPr>
                <a:xfrm>
                  <a:off x="5221705" y="0"/>
                  <a:ext cx="4920906" cy="3840354"/>
                </a:xfrm>
                <a:prstGeom prst="rect">
                  <a:avLst/>
                </a:prstGeom>
              </p:spPr>
            </p:pic>
            <p:pic>
              <p:nvPicPr>
                <p:cNvPr id="42" name="Content Placeholder 18"/>
                <p:cNvPicPr>
                  <a:picLocks noChangeAspect="1"/>
                </p:cNvPicPr>
                <p:nvPr/>
              </p:nvPicPr>
              <p:blipFill rotWithShape="1">
                <a:blip r:embed="rId5">
                  <a:extLst>
                    <a:ext uri="{28A0092B-C50C-407E-A947-70E740481C1C}">
                      <a14:useLocalDpi xmlns:a14="http://schemas.microsoft.com/office/drawing/2010/main" val="0"/>
                    </a:ext>
                  </a:extLst>
                </a:blip>
                <a:srcRect l="2761" t="33925" r="2280" b="2556"/>
                <a:stretch/>
              </p:blipFill>
              <p:spPr>
                <a:xfrm>
                  <a:off x="5221705" y="3556181"/>
                  <a:ext cx="4920906" cy="3840354"/>
                </a:xfrm>
                <a:prstGeom prst="rect">
                  <a:avLst/>
                </a:prstGeom>
              </p:spPr>
            </p:pic>
          </p:grpSp>
          <p:sp>
            <p:nvSpPr>
              <p:cNvPr id="39" name="Rectangle 38"/>
              <p:cNvSpPr/>
              <p:nvPr/>
            </p:nvSpPr>
            <p:spPr>
              <a:xfrm>
                <a:off x="8214314" y="1000853"/>
                <a:ext cx="4566774" cy="2317097"/>
              </a:xfrm>
              <a:prstGeom prst="rect">
                <a:avLst/>
              </a:prstGeom>
            </p:spPr>
            <p:txBody>
              <a:bodyPr wrap="none">
                <a:spAutoFit/>
              </a:bodyPr>
              <a:lstStyle/>
              <a:p>
                <a:pPr marL="160020"/>
                <a:r>
                  <a:rPr lang="en-US" sz="2400" b="1" dirty="0">
                    <a:solidFill>
                      <a:schemeClr val="bg1"/>
                    </a:solidFill>
                  </a:rPr>
                  <a:t>    </a:t>
                </a:r>
                <a:r>
                  <a:rPr lang="en-US" sz="2400" b="1" u="sng" dirty="0">
                    <a:solidFill>
                      <a:schemeClr val="bg1"/>
                    </a:solidFill>
                  </a:rPr>
                  <a:t>AGENDA:</a:t>
                </a:r>
              </a:p>
              <a:p>
                <a:pPr marL="342900" indent="-182880">
                  <a:buFont typeface="Arial" panose="020B0604020202020204" pitchFamily="34" charset="0"/>
                  <a:buChar char="•"/>
                </a:pPr>
                <a:r>
                  <a:rPr lang="en-US" sz="1800" b="1" dirty="0">
                    <a:solidFill>
                      <a:schemeClr val="bg1"/>
                    </a:solidFill>
                  </a:rPr>
                  <a:t>Recap from previous session</a:t>
                </a:r>
              </a:p>
              <a:p>
                <a:pPr marL="342900" indent="-182880">
                  <a:buFont typeface="Arial" panose="020B0604020202020204" pitchFamily="34" charset="0"/>
                  <a:buChar char="•"/>
                </a:pPr>
                <a:r>
                  <a:rPr lang="en-US" sz="1800" b="1" dirty="0">
                    <a:solidFill>
                      <a:schemeClr val="bg1"/>
                    </a:solidFill>
                  </a:rPr>
                  <a:t>Supervised vs Unsupervised ML</a:t>
                </a:r>
              </a:p>
              <a:p>
                <a:pPr marL="342900" indent="-182880">
                  <a:buFont typeface="Arial" panose="020B0604020202020204" pitchFamily="34" charset="0"/>
                  <a:buChar char="•"/>
                </a:pPr>
                <a:r>
                  <a:rPr lang="en-US" sz="1800" b="1" dirty="0">
                    <a:solidFill>
                      <a:schemeClr val="bg1"/>
                    </a:solidFill>
                  </a:rPr>
                  <a:t>Deep Learning (what &amp; why)</a:t>
                </a:r>
              </a:p>
              <a:p>
                <a:pPr marL="342900" indent="-182880">
                  <a:buFont typeface="Arial" panose="020B0604020202020204" pitchFamily="34" charset="0"/>
                  <a:buChar char="•"/>
                </a:pPr>
                <a:r>
                  <a:rPr lang="en-US" sz="1800" b="1" dirty="0">
                    <a:solidFill>
                      <a:schemeClr val="bg1"/>
                    </a:solidFill>
                  </a:rPr>
                  <a:t>DL in action</a:t>
                </a:r>
              </a:p>
              <a:p>
                <a:endParaRPr lang="en-US" sz="1800" b="1" dirty="0">
                  <a:solidFill>
                    <a:schemeClr val="bg1"/>
                  </a:solidFill>
                </a:endParaRPr>
              </a:p>
            </p:txBody>
          </p:sp>
        </p:grpSp>
        <p:sp>
          <p:nvSpPr>
            <p:cNvPr id="43" name="Rectangle 42"/>
            <p:cNvSpPr/>
            <p:nvPr/>
          </p:nvSpPr>
          <p:spPr>
            <a:xfrm>
              <a:off x="5893920" y="3350750"/>
              <a:ext cx="2877101" cy="1477328"/>
            </a:xfrm>
            <a:prstGeom prst="rect">
              <a:avLst/>
            </a:prstGeom>
          </p:spPr>
          <p:txBody>
            <a:bodyPr wrap="square">
              <a:spAutoFit/>
            </a:bodyPr>
            <a:lstStyle/>
            <a:p>
              <a:pPr marL="342900" indent="-182880">
                <a:buFont typeface="Arial" panose="020B0604020202020204" pitchFamily="34" charset="0"/>
                <a:buChar char="•"/>
              </a:pPr>
              <a:r>
                <a:rPr lang="en-US" sz="1800" b="1" dirty="0">
                  <a:solidFill>
                    <a:schemeClr val="bg1"/>
                  </a:solidFill>
                </a:rPr>
                <a:t>Neural Networks</a:t>
              </a:r>
            </a:p>
            <a:p>
              <a:pPr marL="342900" indent="-182880">
                <a:buFont typeface="Arial" panose="020B0604020202020204" pitchFamily="34" charset="0"/>
                <a:buChar char="•"/>
              </a:pPr>
              <a:r>
                <a:rPr lang="en-US" sz="1800" b="1" dirty="0">
                  <a:solidFill>
                    <a:schemeClr val="bg1"/>
                  </a:solidFill>
                </a:rPr>
                <a:t>ANN</a:t>
              </a:r>
            </a:p>
            <a:p>
              <a:pPr marL="342900" indent="-182880">
                <a:buFont typeface="Arial" panose="020B0604020202020204" pitchFamily="34" charset="0"/>
                <a:buChar char="•"/>
              </a:pPr>
              <a:r>
                <a:rPr lang="en-US" sz="1800" b="1">
                  <a:solidFill>
                    <a:schemeClr val="bg1"/>
                  </a:solidFill>
                </a:rPr>
                <a:t>CNN</a:t>
              </a:r>
              <a:endParaRPr lang="en-US" sz="1800" b="1" dirty="0">
                <a:solidFill>
                  <a:schemeClr val="bg1"/>
                </a:solidFill>
              </a:endParaRPr>
            </a:p>
            <a:p>
              <a:pPr marL="342900" indent="-182880">
                <a:buFont typeface="Arial" panose="020B0604020202020204" pitchFamily="34" charset="0"/>
                <a:buChar char="•"/>
              </a:pPr>
              <a:r>
                <a:rPr lang="en-US" sz="1800" b="1" dirty="0">
                  <a:solidFill>
                    <a:schemeClr val="bg1"/>
                  </a:solidFill>
                </a:rPr>
                <a:t>DL Framework</a:t>
              </a:r>
            </a:p>
            <a:p>
              <a:pPr marL="342900" indent="-182880">
                <a:buFont typeface="Arial" panose="020B0604020202020204" pitchFamily="34" charset="0"/>
                <a:buChar char="•"/>
              </a:pPr>
              <a:r>
                <a:rPr lang="en-US" sz="1800" b="1" dirty="0">
                  <a:solidFill>
                    <a:schemeClr val="bg1"/>
                  </a:solidFill>
                </a:rPr>
                <a:t>Demo</a:t>
              </a:r>
            </a:p>
          </p:txBody>
        </p:sp>
      </p:grpSp>
    </p:spTree>
    <p:extLst>
      <p:ext uri="{BB962C8B-B14F-4D97-AF65-F5344CB8AC3E}">
        <p14:creationId xmlns:p14="http://schemas.microsoft.com/office/powerpoint/2010/main" val="366602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a:t>Deep Learning is Supervised or Unsupervised?</a:t>
            </a:r>
          </a:p>
        </p:txBody>
      </p:sp>
      <p:sp>
        <p:nvSpPr>
          <p:cNvPr id="5" name="Text Placeholder 3"/>
          <p:cNvSpPr txBox="1">
            <a:spLocks/>
          </p:cNvSpPr>
          <p:nvPr/>
        </p:nvSpPr>
        <p:spPr>
          <a:xfrm>
            <a:off x="272361" y="403761"/>
            <a:ext cx="7083425" cy="690369"/>
          </a:xfrm>
          <a:prstGeom prst="rect">
            <a:avLst/>
          </a:prstGeom>
        </p:spPr>
        <p:txBody>
          <a:bodyPr/>
          <a:lstStyle>
            <a:lvl1pPr marL="0" indent="0" algn="l" defTabSz="457181" rtl="0" eaLnBrk="1" latinLnBrk="0" hangingPunct="1">
              <a:spcBef>
                <a:spcPct val="20000"/>
              </a:spcBef>
              <a:buFontTx/>
              <a:buNone/>
              <a:defRPr sz="3600" kern="1200" baseline="0">
                <a:solidFill>
                  <a:srgbClr val="387BBA"/>
                </a:solidFill>
                <a:latin typeface="+mj-lt"/>
                <a:ea typeface="+mn-ea"/>
                <a:cs typeface="+mn-cs"/>
              </a:defRPr>
            </a:lvl1pPr>
            <a:lvl2pPr marL="742919" indent="-285738" algn="l" defTabSz="457181" rtl="0" eaLnBrk="1" latinLnBrk="0" hangingPunct="1">
              <a:spcBef>
                <a:spcPct val="20000"/>
              </a:spcBef>
              <a:buFont typeface="Arial"/>
              <a:buChar char="–"/>
              <a:defRPr sz="2800" kern="1200">
                <a:solidFill>
                  <a:schemeClr val="tx1"/>
                </a:solidFill>
                <a:latin typeface="+mn-lt"/>
                <a:ea typeface="+mn-ea"/>
                <a:cs typeface="+mn-cs"/>
              </a:defRPr>
            </a:lvl2pPr>
            <a:lvl3pPr marL="1142952" indent="-228591" algn="l" defTabSz="457181" rtl="0" eaLnBrk="1" latinLnBrk="0" hangingPunct="1">
              <a:spcBef>
                <a:spcPct val="20000"/>
              </a:spcBef>
              <a:buFont typeface="Arial"/>
              <a:buChar char="•"/>
              <a:defRPr sz="2400" kern="1200">
                <a:solidFill>
                  <a:schemeClr val="tx1"/>
                </a:solidFill>
                <a:latin typeface="+mn-lt"/>
                <a:ea typeface="+mn-ea"/>
                <a:cs typeface="+mn-cs"/>
              </a:defRPr>
            </a:lvl3pPr>
            <a:lvl4pPr marL="1600133" indent="-228591" algn="l" defTabSz="457181" rtl="0" eaLnBrk="1" latinLnBrk="0" hangingPunct="1">
              <a:spcBef>
                <a:spcPct val="20000"/>
              </a:spcBef>
              <a:buFont typeface="Arial"/>
              <a:buChar char="–"/>
              <a:defRPr sz="2000" kern="1200">
                <a:solidFill>
                  <a:schemeClr val="tx1"/>
                </a:solidFill>
                <a:latin typeface="+mn-lt"/>
                <a:ea typeface="+mn-ea"/>
                <a:cs typeface="+mn-cs"/>
              </a:defRPr>
            </a:lvl4pPr>
            <a:lvl5pPr marL="2057315" indent="-228591" algn="l" defTabSz="457181" rtl="0" eaLnBrk="1" latinLnBrk="0" hangingPunct="1">
              <a:spcBef>
                <a:spcPct val="20000"/>
              </a:spcBef>
              <a:buFont typeface="Arial"/>
              <a:buChar char="»"/>
              <a:defRPr sz="2000" kern="1200">
                <a:solidFill>
                  <a:schemeClr val="tx1"/>
                </a:solidFill>
                <a:latin typeface="+mn-lt"/>
                <a:ea typeface="+mn-ea"/>
                <a:cs typeface="+mn-cs"/>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Question:</a:t>
            </a:r>
          </a:p>
        </p:txBody>
      </p:sp>
    </p:spTree>
    <p:extLst>
      <p:ext uri="{BB962C8B-B14F-4D97-AF65-F5344CB8AC3E}">
        <p14:creationId xmlns:p14="http://schemas.microsoft.com/office/powerpoint/2010/main" val="57053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6"/>
          </p:nvPr>
        </p:nvSpPr>
        <p:spPr/>
        <p:txBody>
          <a:bodyPr/>
          <a:lstStyle/>
          <a:p>
            <a:pPr fontAlgn="base">
              <a:buFont typeface="+mj-lt"/>
              <a:buAutoNum type="arabicPeriod"/>
            </a:pPr>
            <a:r>
              <a:rPr lang="en-US" dirty="0">
                <a:solidFill>
                  <a:srgbClr val="555555"/>
                </a:solidFill>
                <a:latin typeface="Helvetica Neue"/>
              </a:rPr>
              <a:t>Colorization of Black and White Images</a:t>
            </a:r>
          </a:p>
          <a:p>
            <a:pPr fontAlgn="base">
              <a:buFont typeface="+mj-lt"/>
              <a:buAutoNum type="arabicPeriod"/>
            </a:pPr>
            <a:r>
              <a:rPr lang="en-US" dirty="0">
                <a:solidFill>
                  <a:srgbClr val="555555"/>
                </a:solidFill>
                <a:latin typeface="Helvetica Neue"/>
              </a:rPr>
              <a:t>Adding Sounds To Silent Movies</a:t>
            </a:r>
          </a:p>
          <a:p>
            <a:pPr fontAlgn="base">
              <a:buFont typeface="+mj-lt"/>
              <a:buAutoNum type="arabicPeriod"/>
            </a:pPr>
            <a:r>
              <a:rPr lang="en-US" dirty="0">
                <a:solidFill>
                  <a:srgbClr val="555555"/>
                </a:solidFill>
                <a:latin typeface="Helvetica Neue"/>
              </a:rPr>
              <a:t>Automatic Machine Translation</a:t>
            </a:r>
          </a:p>
          <a:p>
            <a:pPr fontAlgn="base">
              <a:buFont typeface="+mj-lt"/>
              <a:buAutoNum type="arabicPeriod"/>
            </a:pPr>
            <a:r>
              <a:rPr lang="en-US" dirty="0">
                <a:solidFill>
                  <a:srgbClr val="555555"/>
                </a:solidFill>
                <a:latin typeface="Helvetica Neue"/>
              </a:rPr>
              <a:t>Object Classification in Photographs</a:t>
            </a:r>
          </a:p>
          <a:p>
            <a:pPr fontAlgn="base">
              <a:buFont typeface="+mj-lt"/>
              <a:buAutoNum type="arabicPeriod"/>
            </a:pPr>
            <a:r>
              <a:rPr lang="en-US" dirty="0">
                <a:solidFill>
                  <a:srgbClr val="555555"/>
                </a:solidFill>
                <a:latin typeface="Helvetica Neue"/>
              </a:rPr>
              <a:t>Automatic Handwriting Generation</a:t>
            </a:r>
          </a:p>
          <a:p>
            <a:pPr fontAlgn="base">
              <a:buFont typeface="+mj-lt"/>
              <a:buAutoNum type="arabicPeriod"/>
            </a:pPr>
            <a:r>
              <a:rPr lang="en-US" dirty="0">
                <a:solidFill>
                  <a:srgbClr val="555555"/>
                </a:solidFill>
                <a:latin typeface="Helvetica Neue"/>
              </a:rPr>
              <a:t>Character Text Generation</a:t>
            </a:r>
          </a:p>
          <a:p>
            <a:pPr fontAlgn="base">
              <a:buFont typeface="+mj-lt"/>
              <a:buAutoNum type="arabicPeriod"/>
            </a:pPr>
            <a:r>
              <a:rPr lang="en-US" dirty="0">
                <a:solidFill>
                  <a:srgbClr val="555555"/>
                </a:solidFill>
                <a:latin typeface="Helvetica Neue"/>
              </a:rPr>
              <a:t>Image Caption Generation</a:t>
            </a:r>
          </a:p>
          <a:p>
            <a:pPr fontAlgn="base">
              <a:buFont typeface="+mj-lt"/>
              <a:buAutoNum type="arabicPeriod"/>
            </a:pPr>
            <a:r>
              <a:rPr lang="en-US" dirty="0">
                <a:solidFill>
                  <a:srgbClr val="555555"/>
                </a:solidFill>
                <a:latin typeface="Helvetica Neue"/>
              </a:rPr>
              <a:t>Automatic Game Playing</a:t>
            </a:r>
          </a:p>
        </p:txBody>
      </p:sp>
      <p:sp>
        <p:nvSpPr>
          <p:cNvPr id="4" name="Text Placeholder 3"/>
          <p:cNvSpPr>
            <a:spLocks noGrp="1"/>
          </p:cNvSpPr>
          <p:nvPr>
            <p:ph type="body" sz="quarter" idx="17"/>
          </p:nvPr>
        </p:nvSpPr>
        <p:spPr/>
        <p:txBody>
          <a:bodyPr/>
          <a:lstStyle/>
          <a:p>
            <a:r>
              <a:rPr lang="en-US" dirty="0"/>
              <a:t>Examples of Deep Learning</a:t>
            </a:r>
          </a:p>
        </p:txBody>
      </p:sp>
    </p:spTree>
    <p:extLst>
      <p:ext uri="{BB962C8B-B14F-4D97-AF65-F5344CB8AC3E}">
        <p14:creationId xmlns:p14="http://schemas.microsoft.com/office/powerpoint/2010/main" val="88276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6"/>
          </p:nvPr>
        </p:nvSpPr>
        <p:spPr/>
        <p:txBody>
          <a:bodyPr/>
          <a:lstStyle/>
          <a:p>
            <a:r>
              <a:rPr lang="en-US" dirty="0"/>
              <a:t>Convolutional Neural Network (CNN)</a:t>
            </a:r>
          </a:p>
          <a:p>
            <a:r>
              <a:rPr lang="en-US" dirty="0"/>
              <a:t>Recurrent Neural Network (RNN) </a:t>
            </a:r>
          </a:p>
          <a:p>
            <a:r>
              <a:rPr lang="en-US" dirty="0"/>
              <a:t>Recursive Neural Tensor Network (RNTN)</a:t>
            </a:r>
          </a:p>
          <a:p>
            <a:r>
              <a:rPr lang="en-US" dirty="0"/>
              <a:t>Deep Belief Neural Network (DBN)</a:t>
            </a:r>
          </a:p>
        </p:txBody>
      </p:sp>
      <p:sp>
        <p:nvSpPr>
          <p:cNvPr id="4" name="Text Placeholder 3"/>
          <p:cNvSpPr>
            <a:spLocks noGrp="1"/>
          </p:cNvSpPr>
          <p:nvPr>
            <p:ph type="body" sz="quarter" idx="17"/>
          </p:nvPr>
        </p:nvSpPr>
        <p:spPr/>
        <p:txBody>
          <a:bodyPr/>
          <a:lstStyle/>
          <a:p>
            <a:r>
              <a:rPr lang="en-US" dirty="0"/>
              <a:t>Deep Learning Algorithms</a:t>
            </a:r>
          </a:p>
        </p:txBody>
      </p:sp>
    </p:spTree>
    <p:extLst>
      <p:ext uri="{BB962C8B-B14F-4D97-AF65-F5344CB8AC3E}">
        <p14:creationId xmlns:p14="http://schemas.microsoft.com/office/powerpoint/2010/main" val="293200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p:txBody>
          <a:bodyPr/>
          <a:lstStyle/>
          <a:p>
            <a:r>
              <a:rPr lang="en-US" dirty="0"/>
              <a:t>How to Choose?</a:t>
            </a:r>
          </a:p>
        </p:txBody>
      </p:sp>
      <p:graphicFrame>
        <p:nvGraphicFramePr>
          <p:cNvPr id="6" name="Content Placeholder 8"/>
          <p:cNvGraphicFramePr>
            <a:graphicFrameLocks noGrp="1"/>
          </p:cNvGraphicFramePr>
          <p:nvPr>
            <p:ph sz="quarter" idx="16"/>
            <p:extLst>
              <p:ext uri="{D42A27DB-BD31-4B8C-83A1-F6EECF244321}">
                <p14:modId xmlns:p14="http://schemas.microsoft.com/office/powerpoint/2010/main" val="4209530789"/>
              </p:ext>
            </p:extLst>
          </p:nvPr>
        </p:nvGraphicFramePr>
        <p:xfrm>
          <a:off x="325438" y="1590675"/>
          <a:ext cx="11533187" cy="4981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330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Node/Neuron</a:t>
            </a:r>
          </a:p>
          <a:p>
            <a:r>
              <a:rPr lang="en-US" dirty="0"/>
              <a:t>Weights</a:t>
            </a:r>
          </a:p>
          <a:p>
            <a:r>
              <a:rPr lang="en-US" dirty="0"/>
              <a:t>Bias</a:t>
            </a:r>
          </a:p>
          <a:p>
            <a:r>
              <a:rPr lang="en-US" dirty="0"/>
              <a:t>Forward Propagation</a:t>
            </a:r>
          </a:p>
          <a:p>
            <a:r>
              <a:rPr lang="en-US" dirty="0"/>
              <a:t>Backward </a:t>
            </a:r>
            <a:r>
              <a:rPr lang="en-US"/>
              <a:t>Propogation</a:t>
            </a:r>
            <a:endParaRPr lang="en-US" dirty="0"/>
          </a:p>
          <a:p>
            <a:r>
              <a:rPr lang="en-US" dirty="0"/>
              <a:t>Gradient Descendent</a:t>
            </a:r>
          </a:p>
        </p:txBody>
      </p:sp>
      <p:sp>
        <p:nvSpPr>
          <p:cNvPr id="6" name="Text Placeholder 5"/>
          <p:cNvSpPr>
            <a:spLocks noGrp="1"/>
          </p:cNvSpPr>
          <p:nvPr>
            <p:ph type="body" sz="quarter" idx="14"/>
          </p:nvPr>
        </p:nvSpPr>
        <p:spPr/>
        <p:txBody>
          <a:bodyPr/>
          <a:lstStyle/>
          <a:p>
            <a:r>
              <a:rPr lang="en-US" dirty="0"/>
              <a:t>Terms</a:t>
            </a:r>
          </a:p>
        </p:txBody>
      </p:sp>
    </p:spTree>
    <p:extLst>
      <p:ext uri="{BB962C8B-B14F-4D97-AF65-F5344CB8AC3E}">
        <p14:creationId xmlns:p14="http://schemas.microsoft.com/office/powerpoint/2010/main" val="263113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What is Artificial Neural Network?</a:t>
            </a:r>
          </a:p>
        </p:txBody>
      </p:sp>
      <p:sp>
        <p:nvSpPr>
          <p:cNvPr id="4" name="TextBox 3"/>
          <p:cNvSpPr txBox="1"/>
          <p:nvPr/>
        </p:nvSpPr>
        <p:spPr>
          <a:xfrm rot="1895127">
            <a:off x="3710555" y="3711273"/>
            <a:ext cx="1919592" cy="590931"/>
          </a:xfrm>
          <a:prstGeom prst="rect">
            <a:avLst/>
          </a:prstGeom>
          <a:noFill/>
        </p:spPr>
        <p:txBody>
          <a:bodyPr wrap="square" rtlCol="0">
            <a:spAutoFit/>
          </a:bodyPr>
          <a:lstStyle/>
          <a:p>
            <a:pPr>
              <a:lnSpc>
                <a:spcPct val="90000"/>
              </a:lnSpc>
            </a:pPr>
            <a:r>
              <a:rPr lang="en-US" sz="3600" dirty="0">
                <a:solidFill>
                  <a:srgbClr val="C00000"/>
                </a:solidFill>
                <a:latin typeface="+mj-lt"/>
              </a:rPr>
              <a:t>Network</a:t>
            </a:r>
          </a:p>
        </p:txBody>
      </p:sp>
      <p:sp>
        <p:nvSpPr>
          <p:cNvPr id="5" name="TextBox 4"/>
          <p:cNvSpPr txBox="1"/>
          <p:nvPr/>
        </p:nvSpPr>
        <p:spPr>
          <a:xfrm rot="19730877">
            <a:off x="2007139" y="3511685"/>
            <a:ext cx="1919592" cy="590931"/>
          </a:xfrm>
          <a:prstGeom prst="rect">
            <a:avLst/>
          </a:prstGeom>
          <a:noFill/>
        </p:spPr>
        <p:txBody>
          <a:bodyPr wrap="square" rtlCol="0">
            <a:spAutoFit/>
          </a:bodyPr>
          <a:lstStyle/>
          <a:p>
            <a:pPr>
              <a:lnSpc>
                <a:spcPct val="90000"/>
              </a:lnSpc>
            </a:pPr>
            <a:r>
              <a:rPr lang="en-US" sz="3600" dirty="0">
                <a:solidFill>
                  <a:srgbClr val="C00000"/>
                </a:solidFill>
                <a:latin typeface="+mj-lt"/>
              </a:rPr>
              <a:t>Neuron</a:t>
            </a:r>
          </a:p>
        </p:txBody>
      </p:sp>
      <p:grpSp>
        <p:nvGrpSpPr>
          <p:cNvPr id="12" name="Group 11"/>
          <p:cNvGrpSpPr/>
          <p:nvPr/>
        </p:nvGrpSpPr>
        <p:grpSpPr>
          <a:xfrm>
            <a:off x="533340" y="4258434"/>
            <a:ext cx="5893230" cy="1174505"/>
            <a:chOff x="533340" y="4258434"/>
            <a:chExt cx="5893230" cy="1174505"/>
          </a:xfrm>
        </p:grpSpPr>
        <p:sp>
          <p:nvSpPr>
            <p:cNvPr id="6" name="Text Placeholder 2"/>
            <p:cNvSpPr txBox="1">
              <a:spLocks/>
            </p:cNvSpPr>
            <p:nvPr/>
          </p:nvSpPr>
          <p:spPr>
            <a:xfrm>
              <a:off x="533340" y="4803659"/>
              <a:ext cx="2463363" cy="495816"/>
            </a:xfrm>
            <a:prstGeom prst="rect">
              <a:avLst/>
            </a:prstGeom>
          </p:spPr>
          <p:txBody>
            <a:bodyPr/>
            <a:lstStyle>
              <a:lvl1pPr marL="0" indent="0" algn="l" defTabSz="457181" rtl="0" eaLnBrk="1" latinLnBrk="0" hangingPunct="1">
                <a:spcBef>
                  <a:spcPct val="20000"/>
                </a:spcBef>
                <a:buFontTx/>
                <a:buNone/>
                <a:defRPr sz="3600" kern="1200" baseline="0">
                  <a:solidFill>
                    <a:srgbClr val="387BBA"/>
                  </a:solidFill>
                  <a:latin typeface="+mj-lt"/>
                  <a:ea typeface="+mn-ea"/>
                  <a:cs typeface="+mn-cs"/>
                </a:defRPr>
              </a:lvl1pPr>
              <a:lvl2pPr marL="742919" indent="-285738" algn="l" defTabSz="457181" rtl="0" eaLnBrk="1" latinLnBrk="0" hangingPunct="1">
                <a:spcBef>
                  <a:spcPct val="20000"/>
                </a:spcBef>
                <a:buFont typeface="Arial"/>
                <a:buChar char="–"/>
                <a:defRPr sz="2800" kern="1200">
                  <a:solidFill>
                    <a:schemeClr val="tx1"/>
                  </a:solidFill>
                  <a:latin typeface="+mn-lt"/>
                  <a:ea typeface="+mn-ea"/>
                  <a:cs typeface="+mn-cs"/>
                </a:defRPr>
              </a:lvl2pPr>
              <a:lvl3pPr marL="1142952" indent="-228591" algn="l" defTabSz="457181" rtl="0" eaLnBrk="1" latinLnBrk="0" hangingPunct="1">
                <a:spcBef>
                  <a:spcPct val="20000"/>
                </a:spcBef>
                <a:buFont typeface="Arial"/>
                <a:buChar char="•"/>
                <a:defRPr sz="2400" kern="1200">
                  <a:solidFill>
                    <a:schemeClr val="tx1"/>
                  </a:solidFill>
                  <a:latin typeface="+mn-lt"/>
                  <a:ea typeface="+mn-ea"/>
                  <a:cs typeface="+mn-cs"/>
                </a:defRPr>
              </a:lvl3pPr>
              <a:lvl4pPr marL="1600133" indent="-228591" algn="l" defTabSz="457181" rtl="0" eaLnBrk="1" latinLnBrk="0" hangingPunct="1">
                <a:spcBef>
                  <a:spcPct val="20000"/>
                </a:spcBef>
                <a:buFont typeface="Arial"/>
                <a:buChar char="–"/>
                <a:defRPr sz="2000" kern="1200">
                  <a:solidFill>
                    <a:schemeClr val="tx1"/>
                  </a:solidFill>
                  <a:latin typeface="+mn-lt"/>
                  <a:ea typeface="+mn-ea"/>
                  <a:cs typeface="+mn-cs"/>
                </a:defRPr>
              </a:lvl4pPr>
              <a:lvl5pPr marL="2057315" indent="-228591" algn="l" defTabSz="457181" rtl="0" eaLnBrk="1" latinLnBrk="0" hangingPunct="1">
                <a:spcBef>
                  <a:spcPct val="20000"/>
                </a:spcBef>
                <a:buFont typeface="Arial"/>
                <a:buChar char="»"/>
                <a:defRPr sz="2000" kern="1200">
                  <a:solidFill>
                    <a:schemeClr val="tx1"/>
                  </a:solidFill>
                  <a:latin typeface="+mn-lt"/>
                  <a:ea typeface="+mn-ea"/>
                  <a:cs typeface="+mn-cs"/>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What is a Neuron?</a:t>
              </a:r>
            </a:p>
          </p:txBody>
        </p:sp>
        <p:sp>
          <p:nvSpPr>
            <p:cNvPr id="7" name="Text Placeholder 2"/>
            <p:cNvSpPr txBox="1">
              <a:spLocks/>
            </p:cNvSpPr>
            <p:nvPr/>
          </p:nvSpPr>
          <p:spPr>
            <a:xfrm>
              <a:off x="4515595" y="4937123"/>
              <a:ext cx="1910975" cy="495816"/>
            </a:xfrm>
            <a:prstGeom prst="rect">
              <a:avLst/>
            </a:prstGeom>
          </p:spPr>
          <p:txBody>
            <a:bodyPr/>
            <a:lstStyle>
              <a:lvl1pPr marL="0" indent="0" algn="l" defTabSz="457181" rtl="0" eaLnBrk="1" latinLnBrk="0" hangingPunct="1">
                <a:spcBef>
                  <a:spcPct val="20000"/>
                </a:spcBef>
                <a:buFontTx/>
                <a:buNone/>
                <a:defRPr sz="3600" kern="1200" baseline="0">
                  <a:solidFill>
                    <a:srgbClr val="387BBA"/>
                  </a:solidFill>
                  <a:latin typeface="+mj-lt"/>
                  <a:ea typeface="+mn-ea"/>
                  <a:cs typeface="+mn-cs"/>
                </a:defRPr>
              </a:lvl1pPr>
              <a:lvl2pPr marL="742919" indent="-285738" algn="l" defTabSz="457181" rtl="0" eaLnBrk="1" latinLnBrk="0" hangingPunct="1">
                <a:spcBef>
                  <a:spcPct val="20000"/>
                </a:spcBef>
                <a:buFont typeface="Arial"/>
                <a:buChar char="–"/>
                <a:defRPr sz="2800" kern="1200">
                  <a:solidFill>
                    <a:schemeClr val="tx1"/>
                  </a:solidFill>
                  <a:latin typeface="+mn-lt"/>
                  <a:ea typeface="+mn-ea"/>
                  <a:cs typeface="+mn-cs"/>
                </a:defRPr>
              </a:lvl2pPr>
              <a:lvl3pPr marL="1142952" indent="-228591" algn="l" defTabSz="457181" rtl="0" eaLnBrk="1" latinLnBrk="0" hangingPunct="1">
                <a:spcBef>
                  <a:spcPct val="20000"/>
                </a:spcBef>
                <a:buFont typeface="Arial"/>
                <a:buChar char="•"/>
                <a:defRPr sz="2400" kern="1200">
                  <a:solidFill>
                    <a:schemeClr val="tx1"/>
                  </a:solidFill>
                  <a:latin typeface="+mn-lt"/>
                  <a:ea typeface="+mn-ea"/>
                  <a:cs typeface="+mn-cs"/>
                </a:defRPr>
              </a:lvl3pPr>
              <a:lvl4pPr marL="1600133" indent="-228591" algn="l" defTabSz="457181" rtl="0" eaLnBrk="1" latinLnBrk="0" hangingPunct="1">
                <a:spcBef>
                  <a:spcPct val="20000"/>
                </a:spcBef>
                <a:buFont typeface="Arial"/>
                <a:buChar char="–"/>
                <a:defRPr sz="2000" kern="1200">
                  <a:solidFill>
                    <a:schemeClr val="tx1"/>
                  </a:solidFill>
                  <a:latin typeface="+mn-lt"/>
                  <a:ea typeface="+mn-ea"/>
                  <a:cs typeface="+mn-cs"/>
                </a:defRPr>
              </a:lvl4pPr>
              <a:lvl5pPr marL="2057315" indent="-228591" algn="l" defTabSz="457181" rtl="0" eaLnBrk="1" latinLnBrk="0" hangingPunct="1">
                <a:spcBef>
                  <a:spcPct val="20000"/>
                </a:spcBef>
                <a:buFont typeface="Arial"/>
                <a:buChar char="»"/>
                <a:defRPr sz="2000" kern="1200">
                  <a:solidFill>
                    <a:schemeClr val="tx1"/>
                  </a:solidFill>
                  <a:latin typeface="+mn-lt"/>
                  <a:ea typeface="+mn-ea"/>
                  <a:cs typeface="+mn-cs"/>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How they are connected?</a:t>
              </a:r>
            </a:p>
          </p:txBody>
        </p:sp>
        <p:cxnSp>
          <p:nvCxnSpPr>
            <p:cNvPr id="8" name="Straight Arrow Connector 7"/>
            <p:cNvCxnSpPr>
              <a:endCxn id="5" idx="1"/>
            </p:cNvCxnSpPr>
            <p:nvPr/>
          </p:nvCxnSpPr>
          <p:spPr>
            <a:xfrm flipV="1">
              <a:off x="1742303" y="4303664"/>
              <a:ext cx="403241" cy="614325"/>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p:cNvCxnSpPr>
              <a:endCxn id="4" idx="2"/>
            </p:cNvCxnSpPr>
            <p:nvPr/>
          </p:nvCxnSpPr>
          <p:spPr>
            <a:xfrm flipH="1" flipV="1">
              <a:off x="4515595" y="4258434"/>
              <a:ext cx="439464" cy="793133"/>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5727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1" nodeType="clickEffect">
                                  <p:stCondLst>
                                    <p:cond delay="0"/>
                                  </p:stCondLst>
                                  <p:childTnLst>
                                    <p:anim calcmode="lin" valueType="num">
                                      <p:cBhvr additive="base">
                                        <p:cTn id="10"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p:tgtEl>
                                          <p:spTgt spid="3">
                                            <p:txEl>
                                              <p:pRg st="0" end="0"/>
                                            </p:txEl>
                                          </p:spTgt>
                                        </p:tgtEl>
                                        <p:attrNameLst>
                                          <p:attrName>ppt_y</p:attrName>
                                        </p:attrNameLst>
                                      </p:cBhvr>
                                      <p:tavLst>
                                        <p:tav tm="0">
                                          <p:val>
                                            <p:strVal val="ppt_y"/>
                                          </p:val>
                                        </p:tav>
                                        <p:tav tm="100000">
                                          <p:val>
                                            <p:strVal val="1+ppt_h/2"/>
                                          </p:val>
                                        </p:tav>
                                      </p:tavLst>
                                    </p:anim>
                                    <p:set>
                                      <p:cBhvr>
                                        <p:cTn id="12"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6"/>
          </p:nvPr>
        </p:nvPicPr>
        <p:blipFill>
          <a:blip r:embed="rId2"/>
          <a:stretch>
            <a:fillRect/>
          </a:stretch>
        </p:blipFill>
        <p:spPr>
          <a:xfrm>
            <a:off x="1226661" y="1821180"/>
            <a:ext cx="9486900" cy="3667125"/>
          </a:xfrm>
          <a:prstGeom prst="rect">
            <a:avLst/>
          </a:prstGeom>
        </p:spPr>
      </p:pic>
      <p:sp>
        <p:nvSpPr>
          <p:cNvPr id="3" name="Text Placeholder 2"/>
          <p:cNvSpPr>
            <a:spLocks noGrp="1"/>
          </p:cNvSpPr>
          <p:nvPr>
            <p:ph type="body" sz="quarter" idx="17"/>
          </p:nvPr>
        </p:nvSpPr>
        <p:spPr/>
        <p:txBody>
          <a:bodyPr/>
          <a:lstStyle/>
          <a:p>
            <a:r>
              <a:rPr lang="en-US" dirty="0"/>
              <a:t>What is Neural Network?</a:t>
            </a:r>
          </a:p>
        </p:txBody>
      </p:sp>
    </p:spTree>
    <p:extLst>
      <p:ext uri="{BB962C8B-B14F-4D97-AF65-F5344CB8AC3E}">
        <p14:creationId xmlns:p14="http://schemas.microsoft.com/office/powerpoint/2010/main" val="45279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703105" y="1590675"/>
            <a:ext cx="10777853" cy="4981575"/>
          </a:xfrm>
        </p:spPr>
      </p:pic>
      <p:sp>
        <p:nvSpPr>
          <p:cNvPr id="3" name="Text Placeholder 2"/>
          <p:cNvSpPr>
            <a:spLocks noGrp="1"/>
          </p:cNvSpPr>
          <p:nvPr>
            <p:ph type="body" sz="quarter" idx="17"/>
          </p:nvPr>
        </p:nvSpPr>
        <p:spPr/>
        <p:txBody>
          <a:bodyPr/>
          <a:lstStyle/>
          <a:p>
            <a:r>
              <a:rPr lang="en-US" dirty="0"/>
              <a:t>Artificial Neural Network</a:t>
            </a:r>
          </a:p>
        </p:txBody>
      </p:sp>
    </p:spTree>
    <p:extLst>
      <p:ext uri="{BB962C8B-B14F-4D97-AF65-F5344CB8AC3E}">
        <p14:creationId xmlns:p14="http://schemas.microsoft.com/office/powerpoint/2010/main" val="2965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12586" y="2098246"/>
            <a:ext cx="4389120" cy="3064423"/>
          </a:xfrm>
        </p:spPr>
      </p:pic>
      <p:sp>
        <p:nvSpPr>
          <p:cNvPr id="3" name="Text Placeholder 2"/>
          <p:cNvSpPr>
            <a:spLocks noGrp="1"/>
          </p:cNvSpPr>
          <p:nvPr>
            <p:ph type="body" sz="quarter" idx="17"/>
          </p:nvPr>
        </p:nvSpPr>
        <p:spPr/>
        <p:txBody>
          <a:bodyPr/>
          <a:lstStyle/>
          <a:p>
            <a:r>
              <a:rPr lang="en-US" dirty="0"/>
              <a:t>What is Neuron?</a:t>
            </a:r>
          </a:p>
        </p:txBody>
      </p:sp>
      <p:sp>
        <p:nvSpPr>
          <p:cNvPr id="25" name="Text Placeholder 2"/>
          <p:cNvSpPr txBox="1">
            <a:spLocks/>
          </p:cNvSpPr>
          <p:nvPr/>
        </p:nvSpPr>
        <p:spPr>
          <a:xfrm>
            <a:off x="425221" y="367498"/>
            <a:ext cx="11537950" cy="777875"/>
          </a:xfrm>
          <a:prstGeom prst="rect">
            <a:avLst/>
          </a:prstGeom>
          <a:solidFill>
            <a:schemeClr val="bg1"/>
          </a:solidFill>
        </p:spPr>
        <p:txBody>
          <a:bodyPr anchor="ctr"/>
          <a:lstStyle>
            <a:lvl1pPr marL="0" indent="0" algn="l" defTabSz="457181" rtl="0" eaLnBrk="1" latinLnBrk="0" hangingPunct="1">
              <a:lnSpc>
                <a:spcPct val="70000"/>
              </a:lnSpc>
              <a:spcBef>
                <a:spcPct val="20000"/>
              </a:spcBef>
              <a:buFont typeface="Arial"/>
              <a:buNone/>
              <a:defRPr lang="en-US" sz="3200" kern="1200" dirty="0" smtClean="0">
                <a:solidFill>
                  <a:srgbClr val="387BBA"/>
                </a:solidFill>
                <a:latin typeface="+mj-lt"/>
                <a:ea typeface="+mn-ea"/>
                <a:cs typeface="+mn-cs"/>
              </a:defRPr>
            </a:lvl1pPr>
            <a:lvl2pPr marL="742919" indent="-285738" algn="l" defTabSz="457181" rtl="0" eaLnBrk="1" latinLnBrk="0" hangingPunct="1">
              <a:spcBef>
                <a:spcPct val="20000"/>
              </a:spcBef>
              <a:buFont typeface="Arial"/>
              <a:buChar char="–"/>
              <a:defRPr sz="2800" kern="1200">
                <a:solidFill>
                  <a:schemeClr val="tx1"/>
                </a:solidFill>
                <a:latin typeface="+mn-lt"/>
                <a:ea typeface="+mn-ea"/>
                <a:cs typeface="+mn-cs"/>
              </a:defRPr>
            </a:lvl2pPr>
            <a:lvl3pPr marL="1142952" indent="-228591" algn="l" defTabSz="457181" rtl="0" eaLnBrk="1" latinLnBrk="0" hangingPunct="1">
              <a:spcBef>
                <a:spcPct val="20000"/>
              </a:spcBef>
              <a:buFont typeface="Arial"/>
              <a:buChar char="•"/>
              <a:defRPr sz="2400" kern="1200">
                <a:solidFill>
                  <a:schemeClr val="tx1"/>
                </a:solidFill>
                <a:latin typeface="+mn-lt"/>
                <a:ea typeface="+mn-ea"/>
                <a:cs typeface="+mn-cs"/>
              </a:defRPr>
            </a:lvl3pPr>
            <a:lvl4pPr marL="1600133" indent="-228591" algn="l" defTabSz="457181" rtl="0" eaLnBrk="1" latinLnBrk="0" hangingPunct="1">
              <a:spcBef>
                <a:spcPct val="20000"/>
              </a:spcBef>
              <a:buFont typeface="Arial"/>
              <a:buChar char="–"/>
              <a:defRPr sz="2000" kern="1200">
                <a:solidFill>
                  <a:schemeClr val="tx1"/>
                </a:solidFill>
                <a:latin typeface="+mn-lt"/>
                <a:ea typeface="+mn-ea"/>
                <a:cs typeface="+mn-cs"/>
              </a:defRPr>
            </a:lvl4pPr>
            <a:lvl5pPr marL="2057315" indent="-228591" algn="l" defTabSz="457181" rtl="0" eaLnBrk="1" latinLnBrk="0" hangingPunct="1">
              <a:spcBef>
                <a:spcPct val="20000"/>
              </a:spcBef>
              <a:buFont typeface="Arial"/>
              <a:buChar char="»"/>
              <a:defRPr sz="2000" kern="1200">
                <a:solidFill>
                  <a:schemeClr val="tx1"/>
                </a:solidFill>
                <a:latin typeface="+mn-lt"/>
                <a:ea typeface="+mn-ea"/>
                <a:cs typeface="+mn-cs"/>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What is </a:t>
            </a:r>
            <a:r>
              <a:rPr lang="en-US" b="1" dirty="0"/>
              <a:t>Artificial</a:t>
            </a:r>
            <a:r>
              <a:rPr lang="en-US" dirty="0"/>
              <a:t> Neuron?</a:t>
            </a:r>
          </a:p>
        </p:txBody>
      </p:sp>
      <p:grpSp>
        <p:nvGrpSpPr>
          <p:cNvPr id="22" name="Group 21"/>
          <p:cNvGrpSpPr/>
          <p:nvPr/>
        </p:nvGrpSpPr>
        <p:grpSpPr>
          <a:xfrm>
            <a:off x="27352" y="3246196"/>
            <a:ext cx="4711792" cy="1732001"/>
            <a:chOff x="27352" y="3246196"/>
            <a:chExt cx="4711792" cy="1732001"/>
          </a:xfrm>
        </p:grpSpPr>
        <p:sp>
          <p:nvSpPr>
            <p:cNvPr id="2" name="TextBox 1"/>
            <p:cNvSpPr txBox="1"/>
            <p:nvPr/>
          </p:nvSpPr>
          <p:spPr>
            <a:xfrm rot="19701471">
              <a:off x="220513" y="3303999"/>
              <a:ext cx="4518631" cy="424732"/>
            </a:xfrm>
            <a:prstGeom prst="rect">
              <a:avLst/>
            </a:prstGeom>
            <a:solidFill>
              <a:srgbClr val="FF0000"/>
            </a:solidFill>
          </p:spPr>
          <p:txBody>
            <a:bodyPr wrap="square" rtlCol="0">
              <a:spAutoFit/>
            </a:bodyPr>
            <a:lstStyle/>
            <a:p>
              <a:pPr>
                <a:lnSpc>
                  <a:spcPct val="90000"/>
                </a:lnSpc>
              </a:pPr>
              <a:r>
                <a:rPr lang="en-US" sz="2400" dirty="0">
                  <a:solidFill>
                    <a:schemeClr val="bg1"/>
                  </a:solidFill>
                  <a:latin typeface="Calibri Light"/>
                  <a:cs typeface="Calibri Light"/>
                </a:rPr>
                <a:t>		This is not a biology session</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2" y="3246196"/>
              <a:ext cx="1415911" cy="1732001"/>
            </a:xfrm>
            <a:prstGeom prst="rect">
              <a:avLst/>
            </a:prstGeom>
          </p:spPr>
        </p:pic>
      </p:grpSp>
      <p:grpSp>
        <p:nvGrpSpPr>
          <p:cNvPr id="43" name="Group 42"/>
          <p:cNvGrpSpPr/>
          <p:nvPr/>
        </p:nvGrpSpPr>
        <p:grpSpPr>
          <a:xfrm>
            <a:off x="4509294" y="1799685"/>
            <a:ext cx="7432539" cy="3289810"/>
            <a:chOff x="4484580" y="1799685"/>
            <a:chExt cx="7432539" cy="3289810"/>
          </a:xfrm>
        </p:grpSpPr>
        <p:grpSp>
          <p:nvGrpSpPr>
            <p:cNvPr id="46" name="Group 45"/>
            <p:cNvGrpSpPr/>
            <p:nvPr/>
          </p:nvGrpSpPr>
          <p:grpSpPr>
            <a:xfrm>
              <a:off x="4484580" y="1799685"/>
              <a:ext cx="7432539" cy="3289810"/>
              <a:chOff x="4484580" y="1799685"/>
              <a:chExt cx="7432539" cy="3289810"/>
            </a:xfrm>
          </p:grpSpPr>
          <p:grpSp>
            <p:nvGrpSpPr>
              <p:cNvPr id="41" name="Group 40"/>
              <p:cNvGrpSpPr/>
              <p:nvPr/>
            </p:nvGrpSpPr>
            <p:grpSpPr>
              <a:xfrm>
                <a:off x="4484580" y="2520892"/>
                <a:ext cx="7432539" cy="2568603"/>
                <a:chOff x="4735030" y="2520892"/>
                <a:chExt cx="7432539" cy="2568603"/>
              </a:xfrm>
            </p:grpSpPr>
            <p:grpSp>
              <p:nvGrpSpPr>
                <p:cNvPr id="36" name="Group 35"/>
                <p:cNvGrpSpPr/>
                <p:nvPr/>
              </p:nvGrpSpPr>
              <p:grpSpPr>
                <a:xfrm>
                  <a:off x="4735030" y="2520892"/>
                  <a:ext cx="7132134" cy="2568603"/>
                  <a:chOff x="4560232" y="2402006"/>
                  <a:chExt cx="7132134" cy="2568603"/>
                </a:xfrm>
              </p:grpSpPr>
              <p:grpSp>
                <p:nvGrpSpPr>
                  <p:cNvPr id="35" name="Group 34"/>
                  <p:cNvGrpSpPr/>
                  <p:nvPr/>
                </p:nvGrpSpPr>
                <p:grpSpPr>
                  <a:xfrm>
                    <a:off x="4560232" y="2402006"/>
                    <a:ext cx="7132134" cy="2568603"/>
                    <a:chOff x="4560232" y="2402006"/>
                    <a:chExt cx="7132134" cy="2568603"/>
                  </a:xfrm>
                </p:grpSpPr>
                <p:grpSp>
                  <p:nvGrpSpPr>
                    <p:cNvPr id="26" name="Group 25"/>
                    <p:cNvGrpSpPr/>
                    <p:nvPr/>
                  </p:nvGrpSpPr>
                  <p:grpSpPr>
                    <a:xfrm>
                      <a:off x="4642296" y="2402006"/>
                      <a:ext cx="6460255" cy="2055142"/>
                      <a:chOff x="3518860" y="3358386"/>
                      <a:chExt cx="6460255" cy="2055142"/>
                    </a:xfrm>
                  </p:grpSpPr>
                  <p:sp>
                    <p:nvSpPr>
                      <p:cNvPr id="5" name="TextBox 4"/>
                      <p:cNvSpPr txBox="1"/>
                      <p:nvPr/>
                    </p:nvSpPr>
                    <p:spPr>
                      <a:xfrm>
                        <a:off x="3698797" y="3434668"/>
                        <a:ext cx="472440" cy="338554"/>
                      </a:xfrm>
                      <a:prstGeom prst="rect">
                        <a:avLst/>
                      </a:prstGeom>
                      <a:noFill/>
                    </p:spPr>
                    <p:txBody>
                      <a:bodyPr wrap="square" rtlCol="0">
                        <a:spAutoFit/>
                      </a:bodyPr>
                      <a:lstStyle/>
                      <a:p>
                        <a:r>
                          <a:rPr lang="en-US" sz="1600" b="1" dirty="0"/>
                          <a:t>x1</a:t>
                        </a:r>
                        <a:endParaRPr lang="en-US" sz="1400" b="1" dirty="0"/>
                      </a:p>
                    </p:txBody>
                  </p:sp>
                  <p:sp>
                    <p:nvSpPr>
                      <p:cNvPr id="6" name="TextBox 5"/>
                      <p:cNvSpPr txBox="1"/>
                      <p:nvPr/>
                    </p:nvSpPr>
                    <p:spPr>
                      <a:xfrm>
                        <a:off x="3518860" y="4235315"/>
                        <a:ext cx="472440" cy="338554"/>
                      </a:xfrm>
                      <a:prstGeom prst="rect">
                        <a:avLst/>
                      </a:prstGeom>
                      <a:noFill/>
                    </p:spPr>
                    <p:txBody>
                      <a:bodyPr wrap="square" rtlCol="0">
                        <a:spAutoFit/>
                      </a:bodyPr>
                      <a:lstStyle/>
                      <a:p>
                        <a:r>
                          <a:rPr lang="en-US" sz="1600" b="1" dirty="0"/>
                          <a:t>x2</a:t>
                        </a:r>
                      </a:p>
                    </p:txBody>
                  </p:sp>
                  <p:sp>
                    <p:nvSpPr>
                      <p:cNvPr id="7" name="TextBox 6"/>
                      <p:cNvSpPr txBox="1"/>
                      <p:nvPr/>
                    </p:nvSpPr>
                    <p:spPr>
                      <a:xfrm>
                        <a:off x="3712804" y="5074974"/>
                        <a:ext cx="472440" cy="338554"/>
                      </a:xfrm>
                      <a:prstGeom prst="rect">
                        <a:avLst/>
                      </a:prstGeom>
                      <a:noFill/>
                    </p:spPr>
                    <p:txBody>
                      <a:bodyPr wrap="square" rtlCol="0">
                        <a:spAutoFit/>
                      </a:bodyPr>
                      <a:lstStyle/>
                      <a:p>
                        <a:r>
                          <a:rPr lang="en-US" sz="1600" b="1" dirty="0"/>
                          <a:t>x3</a:t>
                        </a:r>
                        <a:endParaRPr lang="en-US" sz="1400" b="1" dirty="0"/>
                      </a:p>
                    </p:txBody>
                  </p:sp>
                  <p:sp>
                    <p:nvSpPr>
                      <p:cNvPr id="8" name="TextBox 7"/>
                      <p:cNvSpPr txBox="1"/>
                      <p:nvPr/>
                    </p:nvSpPr>
                    <p:spPr>
                      <a:xfrm>
                        <a:off x="9506675" y="4083690"/>
                        <a:ext cx="472440" cy="338554"/>
                      </a:xfrm>
                      <a:prstGeom prst="rect">
                        <a:avLst/>
                      </a:prstGeom>
                      <a:noFill/>
                    </p:spPr>
                    <p:txBody>
                      <a:bodyPr wrap="square" rtlCol="0">
                        <a:spAutoFit/>
                      </a:bodyPr>
                      <a:lstStyle/>
                      <a:p>
                        <a:r>
                          <a:rPr lang="en-US" sz="1600" b="1" dirty="0"/>
                          <a:t>Y</a:t>
                        </a:r>
                      </a:p>
                    </p:txBody>
                  </p:sp>
                  <p:sp>
                    <p:nvSpPr>
                      <p:cNvPr id="9" name="TextBox 8"/>
                      <p:cNvSpPr txBox="1"/>
                      <p:nvPr/>
                    </p:nvSpPr>
                    <p:spPr>
                      <a:xfrm>
                        <a:off x="4333789" y="3880847"/>
                        <a:ext cx="472440" cy="307777"/>
                      </a:xfrm>
                      <a:prstGeom prst="rect">
                        <a:avLst/>
                      </a:prstGeom>
                      <a:noFill/>
                    </p:spPr>
                    <p:txBody>
                      <a:bodyPr wrap="square" rtlCol="0">
                        <a:spAutoFit/>
                      </a:bodyPr>
                      <a:lstStyle/>
                      <a:p>
                        <a:r>
                          <a:rPr lang="en-US" sz="1400" b="1" dirty="0"/>
                          <a:t>w1</a:t>
                        </a:r>
                      </a:p>
                    </p:txBody>
                  </p:sp>
                  <p:sp>
                    <p:nvSpPr>
                      <p:cNvPr id="10" name="TextBox 9"/>
                      <p:cNvSpPr txBox="1"/>
                      <p:nvPr/>
                    </p:nvSpPr>
                    <p:spPr>
                      <a:xfrm>
                        <a:off x="4347870" y="4343722"/>
                        <a:ext cx="472440" cy="307777"/>
                      </a:xfrm>
                      <a:prstGeom prst="rect">
                        <a:avLst/>
                      </a:prstGeom>
                      <a:noFill/>
                    </p:spPr>
                    <p:txBody>
                      <a:bodyPr wrap="square" rtlCol="0">
                        <a:spAutoFit/>
                      </a:bodyPr>
                      <a:lstStyle/>
                      <a:p>
                        <a:r>
                          <a:rPr lang="en-US" sz="1400" b="1" dirty="0"/>
                          <a:t>w2</a:t>
                        </a:r>
                      </a:p>
                    </p:txBody>
                  </p:sp>
                  <p:sp>
                    <p:nvSpPr>
                      <p:cNvPr id="11" name="TextBox 10"/>
                      <p:cNvSpPr txBox="1"/>
                      <p:nvPr/>
                    </p:nvSpPr>
                    <p:spPr>
                      <a:xfrm>
                        <a:off x="4423522" y="4877187"/>
                        <a:ext cx="472440" cy="307777"/>
                      </a:xfrm>
                      <a:prstGeom prst="rect">
                        <a:avLst/>
                      </a:prstGeom>
                      <a:noFill/>
                    </p:spPr>
                    <p:txBody>
                      <a:bodyPr wrap="square" rtlCol="0">
                        <a:spAutoFit/>
                      </a:bodyPr>
                      <a:lstStyle/>
                      <a:p>
                        <a:r>
                          <a:rPr lang="en-US" sz="1400" b="1" dirty="0"/>
                          <a:t>w3</a:t>
                        </a:r>
                      </a:p>
                    </p:txBody>
                  </p:sp>
                  <p:sp>
                    <p:nvSpPr>
                      <p:cNvPr id="12" name="TextBox 11"/>
                      <p:cNvSpPr txBox="1"/>
                      <p:nvPr/>
                    </p:nvSpPr>
                    <p:spPr>
                      <a:xfrm>
                        <a:off x="5526794" y="3358386"/>
                        <a:ext cx="472440" cy="307777"/>
                      </a:xfrm>
                      <a:prstGeom prst="rect">
                        <a:avLst/>
                      </a:prstGeom>
                      <a:noFill/>
                    </p:spPr>
                    <p:txBody>
                      <a:bodyPr wrap="square" rtlCol="0">
                        <a:spAutoFit/>
                      </a:bodyPr>
                      <a:lstStyle/>
                      <a:p>
                        <a:r>
                          <a:rPr lang="en-US" sz="1400" b="1" dirty="0"/>
                          <a:t>b</a:t>
                        </a:r>
                      </a:p>
                    </p:txBody>
                  </p:sp>
                  <p:grpSp>
                    <p:nvGrpSpPr>
                      <p:cNvPr id="13" name="Group 12"/>
                      <p:cNvGrpSpPr/>
                      <p:nvPr/>
                    </p:nvGrpSpPr>
                    <p:grpSpPr>
                      <a:xfrm>
                        <a:off x="3875495" y="3671958"/>
                        <a:ext cx="5867400" cy="1493920"/>
                        <a:chOff x="0" y="22948"/>
                        <a:chExt cx="5867400" cy="1493920"/>
                      </a:xfrm>
                    </p:grpSpPr>
                    <p:sp>
                      <p:nvSpPr>
                        <p:cNvPr id="14" name="Oval 13"/>
                        <p:cNvSpPr/>
                        <p:nvPr/>
                      </p:nvSpPr>
                      <p:spPr>
                        <a:xfrm>
                          <a:off x="1123950" y="409575"/>
                          <a:ext cx="1314450" cy="666750"/>
                        </a:xfrm>
                        <a:prstGeom prst="ellipse">
                          <a:avLst/>
                        </a:prstGeom>
                        <a:ln w="1905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en-US" sz="1100"/>
                        </a:p>
                      </p:txBody>
                    </p:sp>
                    <p:cxnSp>
                      <p:nvCxnSpPr>
                        <p:cNvPr id="15" name="Straight Arrow Connector 14"/>
                        <p:cNvCxnSpPr/>
                        <p:nvPr/>
                      </p:nvCxnSpPr>
                      <p:spPr>
                        <a:xfrm>
                          <a:off x="171357" y="22948"/>
                          <a:ext cx="1097280" cy="507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0" y="742950"/>
                          <a:ext cx="1097280" cy="19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4" idx="6"/>
                        </p:cNvCxnSpPr>
                        <p:nvPr/>
                      </p:nvCxnSpPr>
                      <p:spPr>
                        <a:xfrm>
                          <a:off x="4752975" y="742950"/>
                          <a:ext cx="11144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80975" y="1009650"/>
                          <a:ext cx="1097280" cy="507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543300" y="447675"/>
                          <a:ext cx="1200150" cy="561975"/>
                        </a:xfrm>
                        <a:prstGeom prst="rect">
                          <a:avLst/>
                        </a:prstGeom>
                        <a:ln w="1905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en-US" sz="1100" dirty="0"/>
                        </a:p>
                      </p:txBody>
                    </p:sp>
                    <p:cxnSp>
                      <p:nvCxnSpPr>
                        <p:cNvPr id="20" name="Straight Arrow Connector 19"/>
                        <p:cNvCxnSpPr/>
                        <p:nvPr/>
                      </p:nvCxnSpPr>
                      <p:spPr>
                        <a:xfrm flipV="1">
                          <a:off x="2428875" y="733425"/>
                          <a:ext cx="1097280" cy="19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sp>
                  <p:nvSpPr>
                    <p:cNvPr id="27" name="Rectangle 26"/>
                    <p:cNvSpPr/>
                    <p:nvPr/>
                  </p:nvSpPr>
                  <p:spPr>
                    <a:xfrm>
                      <a:off x="6595256" y="3102205"/>
                      <a:ext cx="377026" cy="523220"/>
                    </a:xfrm>
                    <a:prstGeom prst="rect">
                      <a:avLst/>
                    </a:prstGeom>
                  </p:spPr>
                  <p:txBody>
                    <a:bodyPr wrap="none">
                      <a:spAutoFit/>
                    </a:bodyPr>
                    <a:lstStyle/>
                    <a:p>
                      <a:r>
                        <a:rPr lang="en-US" sz="2800" b="1" dirty="0"/>
                        <a:t>∑</a:t>
                      </a:r>
                    </a:p>
                  </p:txBody>
                </p:sp>
                <p:pic>
                  <p:nvPicPr>
                    <p:cNvPr id="28" name="Picture 27"/>
                    <p:cNvPicPr>
                      <a:picLocks noChangeAspect="1"/>
                    </p:cNvPicPr>
                    <p:nvPr/>
                  </p:nvPicPr>
                  <p:blipFill>
                    <a:blip r:embed="rId4"/>
                    <a:stretch>
                      <a:fillRect/>
                    </a:stretch>
                  </p:blipFill>
                  <p:spPr>
                    <a:xfrm>
                      <a:off x="8826500" y="3179278"/>
                      <a:ext cx="498263" cy="484027"/>
                    </a:xfrm>
                    <a:prstGeom prst="rect">
                      <a:avLst/>
                    </a:prstGeom>
                  </p:spPr>
                </p:pic>
                <p:sp>
                  <p:nvSpPr>
                    <p:cNvPr id="29" name="TextBox 28"/>
                    <p:cNvSpPr txBox="1"/>
                    <p:nvPr/>
                  </p:nvSpPr>
                  <p:spPr>
                    <a:xfrm>
                      <a:off x="4560232" y="4601277"/>
                      <a:ext cx="1459166" cy="369332"/>
                    </a:xfrm>
                    <a:prstGeom prst="rect">
                      <a:avLst/>
                    </a:prstGeom>
                    <a:noFill/>
                  </p:spPr>
                  <p:txBody>
                    <a:bodyPr wrap="square" rtlCol="0">
                      <a:spAutoFit/>
                    </a:bodyPr>
                    <a:lstStyle/>
                    <a:p>
                      <a:pPr>
                        <a:lnSpc>
                          <a:spcPct val="90000"/>
                        </a:lnSpc>
                      </a:pPr>
                      <a:r>
                        <a:rPr lang="en-US" sz="2000" b="1" dirty="0">
                          <a:latin typeface="Calibri Light"/>
                          <a:cs typeface="Calibri Light"/>
                        </a:rPr>
                        <a:t>Input</a:t>
                      </a:r>
                    </a:p>
                  </p:txBody>
                </p:sp>
                <p:sp>
                  <p:nvSpPr>
                    <p:cNvPr id="30" name="TextBox 29"/>
                    <p:cNvSpPr txBox="1"/>
                    <p:nvPr/>
                  </p:nvSpPr>
                  <p:spPr>
                    <a:xfrm>
                      <a:off x="7273002" y="4564358"/>
                      <a:ext cx="1459166" cy="369332"/>
                    </a:xfrm>
                    <a:prstGeom prst="rect">
                      <a:avLst/>
                    </a:prstGeom>
                    <a:noFill/>
                  </p:spPr>
                  <p:txBody>
                    <a:bodyPr wrap="square" rtlCol="0">
                      <a:spAutoFit/>
                    </a:bodyPr>
                    <a:lstStyle/>
                    <a:p>
                      <a:pPr>
                        <a:lnSpc>
                          <a:spcPct val="90000"/>
                        </a:lnSpc>
                      </a:pPr>
                      <a:r>
                        <a:rPr lang="en-US" sz="2000" b="1" dirty="0">
                          <a:latin typeface="Calibri Light"/>
                          <a:cs typeface="Calibri Light"/>
                        </a:rPr>
                        <a:t>Neuron</a:t>
                      </a:r>
                    </a:p>
                  </p:txBody>
                </p:sp>
                <p:sp>
                  <p:nvSpPr>
                    <p:cNvPr id="31" name="TextBox 30"/>
                    <p:cNvSpPr txBox="1"/>
                    <p:nvPr/>
                  </p:nvSpPr>
                  <p:spPr>
                    <a:xfrm>
                      <a:off x="10233200" y="4557441"/>
                      <a:ext cx="1459166" cy="369332"/>
                    </a:xfrm>
                    <a:prstGeom prst="rect">
                      <a:avLst/>
                    </a:prstGeom>
                    <a:noFill/>
                  </p:spPr>
                  <p:txBody>
                    <a:bodyPr wrap="square" rtlCol="0">
                      <a:spAutoFit/>
                    </a:bodyPr>
                    <a:lstStyle/>
                    <a:p>
                      <a:pPr>
                        <a:lnSpc>
                          <a:spcPct val="90000"/>
                        </a:lnSpc>
                      </a:pPr>
                      <a:r>
                        <a:rPr lang="en-US" sz="2000" b="1" dirty="0">
                          <a:latin typeface="Calibri Light"/>
                          <a:cs typeface="Calibri Light"/>
                        </a:rPr>
                        <a:t>Output</a:t>
                      </a:r>
                    </a:p>
                  </p:txBody>
                </p:sp>
              </p:grpSp>
              <p:cxnSp>
                <p:nvCxnSpPr>
                  <p:cNvPr id="32" name="Straight Arrow Connector 31"/>
                  <p:cNvCxnSpPr>
                    <a:endCxn id="14" idx="0"/>
                  </p:cNvCxnSpPr>
                  <p:nvPr/>
                </p:nvCxnSpPr>
                <p:spPr>
                  <a:xfrm>
                    <a:off x="6780106" y="2677323"/>
                    <a:ext cx="0" cy="4248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11032190" y="2916291"/>
                  <a:ext cx="1135379" cy="1295400"/>
                  <a:chOff x="8473963" y="3386805"/>
                  <a:chExt cx="1135379" cy="1295400"/>
                </a:xfrm>
              </p:grpSpPr>
              <p:cxnSp>
                <p:nvCxnSpPr>
                  <p:cNvPr id="37" name="Straight Arrow Connector 36"/>
                  <p:cNvCxnSpPr/>
                  <p:nvPr/>
                </p:nvCxnSpPr>
                <p:spPr>
                  <a:xfrm flipV="1">
                    <a:off x="8473963" y="3386805"/>
                    <a:ext cx="1097280" cy="6000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512062" y="4044030"/>
                    <a:ext cx="10972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473963" y="4082130"/>
                    <a:ext cx="1097280" cy="6000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cxnSp>
            <p:nvCxnSpPr>
              <p:cNvPr id="44" name="Straight Arrow Connector 43"/>
              <p:cNvCxnSpPr/>
              <p:nvPr/>
            </p:nvCxnSpPr>
            <p:spPr>
              <a:xfrm rot="5400000" flipV="1">
                <a:off x="8502051" y="2699427"/>
                <a:ext cx="1097280" cy="1905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900794" y="1799685"/>
                <a:ext cx="2232763" cy="369332"/>
              </a:xfrm>
              <a:prstGeom prst="rect">
                <a:avLst/>
              </a:prstGeom>
              <a:noFill/>
            </p:spPr>
            <p:txBody>
              <a:bodyPr wrap="square" rtlCol="0">
                <a:spAutoFit/>
              </a:bodyPr>
              <a:lstStyle/>
              <a:p>
                <a:pPr>
                  <a:lnSpc>
                    <a:spcPct val="90000"/>
                  </a:lnSpc>
                </a:pPr>
                <a:r>
                  <a:rPr lang="en-US" sz="2000" b="1" dirty="0">
                    <a:latin typeface="Calibri Light"/>
                    <a:cs typeface="Calibri Light"/>
                  </a:rPr>
                  <a:t>Activation </a:t>
                </a:r>
                <a:r>
                  <a:rPr lang="en-US" sz="2000" b="1" dirty="0" err="1">
                    <a:latin typeface="Calibri Light"/>
                    <a:cs typeface="Calibri Light"/>
                  </a:rPr>
                  <a:t>Func</a:t>
                </a:r>
                <a:r>
                  <a:rPr lang="en-US" sz="2000" b="1" dirty="0">
                    <a:latin typeface="Calibri Light"/>
                    <a:cs typeface="Calibri Light"/>
                  </a:rPr>
                  <a:t>.</a:t>
                </a:r>
              </a:p>
            </p:txBody>
          </p:sp>
        </p:grpSp>
        <p:grpSp>
          <p:nvGrpSpPr>
            <p:cNvPr id="42" name="Group 41"/>
            <p:cNvGrpSpPr/>
            <p:nvPr/>
          </p:nvGrpSpPr>
          <p:grpSpPr>
            <a:xfrm>
              <a:off x="5943746" y="3152805"/>
              <a:ext cx="3966373" cy="1530439"/>
              <a:chOff x="5943746" y="3152805"/>
              <a:chExt cx="3966373" cy="1530439"/>
            </a:xfrm>
          </p:grpSpPr>
          <p:sp>
            <p:nvSpPr>
              <p:cNvPr id="23" name="Rectangle 22"/>
              <p:cNvSpPr/>
              <p:nvPr/>
            </p:nvSpPr>
            <p:spPr>
              <a:xfrm>
                <a:off x="5943746" y="3152805"/>
                <a:ext cx="3966373" cy="813714"/>
              </a:xfrm>
              <a:prstGeom prst="rect">
                <a:avLst/>
              </a:prstGeom>
              <a:noFill/>
              <a:ln w="19050">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33" name="Straight Arrow Connector 32"/>
              <p:cNvCxnSpPr>
                <a:stCxn id="30" idx="0"/>
                <a:endCxn id="23" idx="2"/>
              </p:cNvCxnSpPr>
              <p:nvPr/>
            </p:nvCxnSpPr>
            <p:spPr>
              <a:xfrm flipV="1">
                <a:off x="7926933" y="3966519"/>
                <a:ext cx="0" cy="716725"/>
              </a:xfrm>
              <a:prstGeom prst="straightConnector1">
                <a:avLst/>
              </a:prstGeom>
              <a:ln w="28575">
                <a:prstDash val="sysDot"/>
                <a:tailEnd type="triangle"/>
              </a:ln>
            </p:spPr>
            <p:style>
              <a:lnRef idx="2">
                <a:schemeClr val="accent3"/>
              </a:lnRef>
              <a:fillRef idx="0">
                <a:schemeClr val="accent3"/>
              </a:fillRef>
              <a:effectRef idx="1">
                <a:schemeClr val="accent3"/>
              </a:effectRef>
              <a:fontRef idx="minor">
                <a:schemeClr val="tx1"/>
              </a:fontRef>
            </p:style>
          </p:cxnSp>
        </p:grpSp>
      </p:grpSp>
    </p:spTree>
    <p:extLst>
      <p:ext uri="{BB962C8B-B14F-4D97-AF65-F5344CB8AC3E}">
        <p14:creationId xmlns:p14="http://schemas.microsoft.com/office/powerpoint/2010/main" val="41852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Lets go more Deep</a:t>
            </a:r>
            <a:r>
              <a:rPr lang="en-US" b="1" dirty="0"/>
              <a:t>er</a:t>
            </a:r>
            <a:r>
              <a:rPr lang="en-US" dirty="0"/>
              <a:t>…</a:t>
            </a:r>
          </a:p>
        </p:txBody>
      </p:sp>
      <p:pic>
        <p:nvPicPr>
          <p:cNvPr id="6" name="Content Placeholder 5"/>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2355850" y="1590675"/>
            <a:ext cx="7472362" cy="4981575"/>
          </a:xfrm>
        </p:spPr>
      </p:pic>
    </p:spTree>
    <p:extLst>
      <p:ext uri="{BB962C8B-B14F-4D97-AF65-F5344CB8AC3E}">
        <p14:creationId xmlns:p14="http://schemas.microsoft.com/office/powerpoint/2010/main" val="74366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p:txBody>
          <a:bodyPr/>
          <a:lstStyle/>
          <a:p>
            <a:r>
              <a:rPr lang="en-US" dirty="0"/>
              <a:t>Previous Session… Beginning</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13" y="1349375"/>
            <a:ext cx="8686800" cy="5212080"/>
          </a:xfrm>
          <a:prstGeom prst="rect">
            <a:avLst/>
          </a:prstGeom>
        </p:spPr>
      </p:pic>
    </p:spTree>
    <p:extLst>
      <p:ext uri="{BB962C8B-B14F-4D97-AF65-F5344CB8AC3E}">
        <p14:creationId xmlns:p14="http://schemas.microsoft.com/office/powerpoint/2010/main" val="3692547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p:txBody>
          <a:bodyPr/>
          <a:lstStyle/>
          <a:p>
            <a:r>
              <a:rPr lang="en-US" dirty="0"/>
              <a:t>Example</a:t>
            </a:r>
          </a:p>
        </p:txBody>
      </p:sp>
      <p:sp>
        <p:nvSpPr>
          <p:cNvPr id="6" name="Content Placeholder 5"/>
          <p:cNvSpPr>
            <a:spLocks noGrp="1"/>
          </p:cNvSpPr>
          <p:nvPr>
            <p:ph sz="quarter" idx="16"/>
          </p:nvPr>
        </p:nvSpPr>
        <p:spPr/>
        <p:txBody>
          <a:bodyPr/>
          <a:lstStyle/>
          <a:p>
            <a:endParaRPr lang="en-US" dirty="0"/>
          </a:p>
        </p:txBody>
      </p:sp>
      <p:pic>
        <p:nvPicPr>
          <p:cNvPr id="8" name="Picture 7"/>
          <p:cNvPicPr>
            <a:picLocks noChangeAspect="1"/>
          </p:cNvPicPr>
          <p:nvPr/>
        </p:nvPicPr>
        <p:blipFill>
          <a:blip r:embed="rId2"/>
          <a:stretch>
            <a:fillRect/>
          </a:stretch>
        </p:blipFill>
        <p:spPr>
          <a:xfrm>
            <a:off x="325438" y="1590675"/>
            <a:ext cx="4942857" cy="4304762"/>
          </a:xfrm>
          <a:prstGeom prst="rect">
            <a:avLst/>
          </a:prstGeom>
        </p:spPr>
      </p:pic>
      <p:pic>
        <p:nvPicPr>
          <p:cNvPr id="9" name="Picture 8"/>
          <p:cNvPicPr>
            <a:picLocks noChangeAspect="1"/>
          </p:cNvPicPr>
          <p:nvPr/>
        </p:nvPicPr>
        <p:blipFill>
          <a:blip r:embed="rId3"/>
          <a:stretch>
            <a:fillRect/>
          </a:stretch>
        </p:blipFill>
        <p:spPr>
          <a:xfrm>
            <a:off x="1458771" y="2438294"/>
            <a:ext cx="3809524" cy="34571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223" y="1590137"/>
            <a:ext cx="6086475" cy="4305300"/>
          </a:xfrm>
          <a:prstGeom prst="rect">
            <a:avLst/>
          </a:prstGeom>
        </p:spPr>
      </p:pic>
    </p:spTree>
    <p:extLst>
      <p:ext uri="{BB962C8B-B14F-4D97-AF65-F5344CB8AC3E}">
        <p14:creationId xmlns:p14="http://schemas.microsoft.com/office/powerpoint/2010/main" val="365724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065096" y="1442394"/>
            <a:ext cx="8348639" cy="4981575"/>
          </a:xfrm>
        </p:spPr>
      </p:pic>
      <p:sp>
        <p:nvSpPr>
          <p:cNvPr id="3" name="Text Placeholder 2"/>
          <p:cNvSpPr>
            <a:spLocks noGrp="1"/>
          </p:cNvSpPr>
          <p:nvPr>
            <p:ph type="body" sz="quarter" idx="17"/>
          </p:nvPr>
        </p:nvSpPr>
        <p:spPr/>
        <p:txBody>
          <a:bodyPr/>
          <a:lstStyle/>
          <a:p>
            <a:r>
              <a:rPr lang="en-US" dirty="0"/>
              <a:t>Example </a:t>
            </a:r>
            <a:r>
              <a:rPr lang="en-US" dirty="0" err="1"/>
              <a:t>Contd</a:t>
            </a:r>
            <a:r>
              <a:rPr lang="en-US" dirty="0"/>
              <a:t>…</a:t>
            </a:r>
          </a:p>
        </p:txBody>
      </p:sp>
      <p:pic>
        <p:nvPicPr>
          <p:cNvPr id="7" name="Picture 6"/>
          <p:cNvPicPr>
            <a:picLocks noChangeAspect="1"/>
          </p:cNvPicPr>
          <p:nvPr/>
        </p:nvPicPr>
        <p:blipFill>
          <a:blip r:embed="rId3"/>
          <a:stretch>
            <a:fillRect/>
          </a:stretch>
        </p:blipFill>
        <p:spPr>
          <a:xfrm>
            <a:off x="6188976" y="3694672"/>
            <a:ext cx="3055763" cy="127274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096" y="1428106"/>
            <a:ext cx="8734425" cy="5010150"/>
          </a:xfrm>
          <a:prstGeom prst="rect">
            <a:avLst/>
          </a:prstGeom>
        </p:spPr>
      </p:pic>
      <p:grpSp>
        <p:nvGrpSpPr>
          <p:cNvPr id="14" name="Group 13"/>
          <p:cNvGrpSpPr/>
          <p:nvPr/>
        </p:nvGrpSpPr>
        <p:grpSpPr>
          <a:xfrm>
            <a:off x="2741964" y="1639449"/>
            <a:ext cx="4232148" cy="4606480"/>
            <a:chOff x="4434840" y="1574864"/>
            <a:chExt cx="4232148" cy="4606480"/>
          </a:xfrm>
        </p:grpSpPr>
        <p:sp>
          <p:nvSpPr>
            <p:cNvPr id="15" name="Rectangle 14"/>
            <p:cNvSpPr/>
            <p:nvPr/>
          </p:nvSpPr>
          <p:spPr>
            <a:xfrm>
              <a:off x="5779008" y="1690688"/>
              <a:ext cx="1560576" cy="4222432"/>
            </a:xfrm>
            <a:prstGeom prst="rect">
              <a:avLst/>
            </a:prstGeom>
            <a:noFill/>
            <a:ln w="19050">
              <a:solidFill>
                <a:srgbClr val="F8AE3C"/>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p:cNvSpPr/>
            <p:nvPr/>
          </p:nvSpPr>
          <p:spPr>
            <a:xfrm>
              <a:off x="4434840" y="1574864"/>
              <a:ext cx="734568" cy="4606480"/>
            </a:xfrm>
            <a:prstGeom prst="rect">
              <a:avLst/>
            </a:prstGeom>
            <a:noFill/>
            <a:ln w="19050">
              <a:solidFill>
                <a:srgbClr val="F8AE3C"/>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ectangle 16"/>
            <p:cNvSpPr/>
            <p:nvPr/>
          </p:nvSpPr>
          <p:spPr>
            <a:xfrm>
              <a:off x="7932420" y="2535936"/>
              <a:ext cx="734568" cy="2767584"/>
            </a:xfrm>
            <a:prstGeom prst="rect">
              <a:avLst/>
            </a:prstGeom>
            <a:noFill/>
            <a:ln w="19050">
              <a:solidFill>
                <a:srgbClr val="F8AE3C"/>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22" name="Group 21"/>
          <p:cNvGrpSpPr/>
          <p:nvPr/>
        </p:nvGrpSpPr>
        <p:grpSpPr>
          <a:xfrm>
            <a:off x="1240829" y="1392379"/>
            <a:ext cx="6380865" cy="4956415"/>
            <a:chOff x="1240829" y="1392379"/>
            <a:chExt cx="6380865" cy="4956415"/>
          </a:xfrm>
        </p:grpSpPr>
        <p:sp>
          <p:nvSpPr>
            <p:cNvPr id="18" name="TextBox 17"/>
            <p:cNvSpPr txBox="1"/>
            <p:nvPr/>
          </p:nvSpPr>
          <p:spPr>
            <a:xfrm>
              <a:off x="4358310" y="1392379"/>
              <a:ext cx="1346886" cy="369332"/>
            </a:xfrm>
            <a:prstGeom prst="rect">
              <a:avLst/>
            </a:prstGeom>
            <a:noFill/>
          </p:spPr>
          <p:txBody>
            <a:bodyPr wrap="square" rtlCol="0">
              <a:spAutoFit/>
            </a:bodyPr>
            <a:lstStyle/>
            <a:p>
              <a:pPr>
                <a:lnSpc>
                  <a:spcPct val="90000"/>
                </a:lnSpc>
              </a:pPr>
              <a:r>
                <a:rPr lang="en-US" sz="2000" dirty="0">
                  <a:solidFill>
                    <a:srgbClr val="F8AE3C"/>
                  </a:solidFill>
                  <a:latin typeface="Calibri Light"/>
                  <a:cs typeface="Calibri Light"/>
                </a:rPr>
                <a:t>16 X 16</a:t>
              </a:r>
            </a:p>
          </p:txBody>
        </p:sp>
        <p:sp>
          <p:nvSpPr>
            <p:cNvPr id="19" name="TextBox 18"/>
            <p:cNvSpPr txBox="1"/>
            <p:nvPr/>
          </p:nvSpPr>
          <p:spPr>
            <a:xfrm>
              <a:off x="6094413" y="5358211"/>
              <a:ext cx="1527281" cy="369332"/>
            </a:xfrm>
            <a:prstGeom prst="rect">
              <a:avLst/>
            </a:prstGeom>
            <a:noFill/>
          </p:spPr>
          <p:txBody>
            <a:bodyPr wrap="square" rtlCol="0">
              <a:spAutoFit/>
            </a:bodyPr>
            <a:lstStyle/>
            <a:p>
              <a:pPr>
                <a:lnSpc>
                  <a:spcPct val="90000"/>
                </a:lnSpc>
              </a:pPr>
              <a:r>
                <a:rPr lang="en-US" sz="2000" dirty="0">
                  <a:solidFill>
                    <a:schemeClr val="bg1"/>
                  </a:solidFill>
                  <a:latin typeface="Calibri Light"/>
                  <a:cs typeface="Calibri Light"/>
                </a:rPr>
                <a:t>Output Layer</a:t>
              </a:r>
            </a:p>
          </p:txBody>
        </p:sp>
        <p:sp>
          <p:nvSpPr>
            <p:cNvPr id="20" name="TextBox 19"/>
            <p:cNvSpPr txBox="1"/>
            <p:nvPr/>
          </p:nvSpPr>
          <p:spPr>
            <a:xfrm>
              <a:off x="4027644" y="5979462"/>
              <a:ext cx="1619064" cy="369332"/>
            </a:xfrm>
            <a:prstGeom prst="rect">
              <a:avLst/>
            </a:prstGeom>
            <a:noFill/>
          </p:spPr>
          <p:txBody>
            <a:bodyPr wrap="square" rtlCol="0">
              <a:spAutoFit/>
            </a:bodyPr>
            <a:lstStyle/>
            <a:p>
              <a:pPr>
                <a:lnSpc>
                  <a:spcPct val="90000"/>
                </a:lnSpc>
              </a:pPr>
              <a:r>
                <a:rPr lang="en-US" sz="2000" dirty="0">
                  <a:solidFill>
                    <a:schemeClr val="bg1"/>
                  </a:solidFill>
                  <a:latin typeface="Calibri Light"/>
                  <a:cs typeface="Calibri Light"/>
                </a:rPr>
                <a:t>Hidden Layers</a:t>
              </a:r>
            </a:p>
          </p:txBody>
        </p:sp>
        <p:sp>
          <p:nvSpPr>
            <p:cNvPr id="21" name="TextBox 20"/>
            <p:cNvSpPr txBox="1"/>
            <p:nvPr/>
          </p:nvSpPr>
          <p:spPr>
            <a:xfrm>
              <a:off x="1240829" y="5863918"/>
              <a:ext cx="1619064" cy="369332"/>
            </a:xfrm>
            <a:prstGeom prst="rect">
              <a:avLst/>
            </a:prstGeom>
            <a:noFill/>
          </p:spPr>
          <p:txBody>
            <a:bodyPr wrap="square" rtlCol="0">
              <a:spAutoFit/>
            </a:bodyPr>
            <a:lstStyle/>
            <a:p>
              <a:pPr>
                <a:lnSpc>
                  <a:spcPct val="90000"/>
                </a:lnSpc>
              </a:pPr>
              <a:r>
                <a:rPr lang="en-US" sz="2000" dirty="0">
                  <a:solidFill>
                    <a:schemeClr val="bg1"/>
                  </a:solidFill>
                  <a:latin typeface="Calibri Light"/>
                  <a:cs typeface="Calibri Light"/>
                </a:rPr>
                <a:t>Input Layer</a:t>
              </a:r>
            </a:p>
          </p:txBody>
        </p:sp>
      </p:grpSp>
    </p:spTree>
    <p:extLst>
      <p:ext uri="{BB962C8B-B14F-4D97-AF65-F5344CB8AC3E}">
        <p14:creationId xmlns:p14="http://schemas.microsoft.com/office/powerpoint/2010/main" val="143749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Example </a:t>
            </a:r>
            <a:r>
              <a:rPr lang="en-US" dirty="0" err="1"/>
              <a:t>Contd</a:t>
            </a:r>
            <a:r>
              <a:rPr lang="en-US" dirty="0"/>
              <a:t>…</a:t>
            </a:r>
          </a:p>
        </p:txBody>
      </p:sp>
      <p:pic>
        <p:nvPicPr>
          <p:cNvPr id="4" name="Content Placeholder 9"/>
          <p:cNvPicPr>
            <a:picLocks noChangeAspect="1"/>
          </p:cNvPicPr>
          <p:nvPr/>
        </p:nvPicPr>
        <p:blipFill>
          <a:blip r:embed="rId2"/>
          <a:stretch>
            <a:fillRect/>
          </a:stretch>
        </p:blipFill>
        <p:spPr>
          <a:xfrm>
            <a:off x="1685519" y="4577264"/>
            <a:ext cx="1402697" cy="1402698"/>
          </a:xfrm>
          <a:prstGeom prst="rect">
            <a:avLst/>
          </a:prstGeom>
        </p:spPr>
      </p:pic>
      <p:pic>
        <p:nvPicPr>
          <p:cNvPr id="5" name="Picture 4"/>
          <p:cNvPicPr>
            <a:picLocks noChangeAspect="1"/>
          </p:cNvPicPr>
          <p:nvPr/>
        </p:nvPicPr>
        <p:blipFill>
          <a:blip r:embed="rId3"/>
          <a:stretch>
            <a:fillRect/>
          </a:stretch>
        </p:blipFill>
        <p:spPr>
          <a:xfrm>
            <a:off x="1677069" y="1590842"/>
            <a:ext cx="1394248" cy="1394249"/>
          </a:xfrm>
          <a:prstGeom prst="rect">
            <a:avLst/>
          </a:prstGeom>
        </p:spPr>
      </p:pic>
      <p:pic>
        <p:nvPicPr>
          <p:cNvPr id="6" name="Picture 5"/>
          <p:cNvPicPr>
            <a:picLocks noChangeAspect="1"/>
          </p:cNvPicPr>
          <p:nvPr/>
        </p:nvPicPr>
        <p:blipFill>
          <a:blip r:embed="rId4"/>
          <a:stretch>
            <a:fillRect/>
          </a:stretch>
        </p:blipFill>
        <p:spPr>
          <a:xfrm>
            <a:off x="3201125" y="1590842"/>
            <a:ext cx="3963044" cy="1368898"/>
          </a:xfrm>
          <a:prstGeom prst="rect">
            <a:avLst/>
          </a:prstGeom>
        </p:spPr>
      </p:pic>
      <p:pic>
        <p:nvPicPr>
          <p:cNvPr id="7" name="Picture 6"/>
          <p:cNvPicPr>
            <a:picLocks noChangeAspect="1"/>
          </p:cNvPicPr>
          <p:nvPr/>
        </p:nvPicPr>
        <p:blipFill>
          <a:blip r:embed="rId5"/>
          <a:stretch>
            <a:fillRect/>
          </a:stretch>
        </p:blipFill>
        <p:spPr>
          <a:xfrm>
            <a:off x="1685519" y="3104814"/>
            <a:ext cx="1385798" cy="1360448"/>
          </a:xfrm>
          <a:prstGeom prst="rect">
            <a:avLst/>
          </a:prstGeom>
        </p:spPr>
      </p:pic>
      <p:pic>
        <p:nvPicPr>
          <p:cNvPr id="8" name="Picture 7"/>
          <p:cNvPicPr>
            <a:picLocks noChangeAspect="1"/>
          </p:cNvPicPr>
          <p:nvPr/>
        </p:nvPicPr>
        <p:blipFill>
          <a:blip r:embed="rId6"/>
          <a:stretch>
            <a:fillRect/>
          </a:stretch>
        </p:blipFill>
        <p:spPr>
          <a:xfrm>
            <a:off x="3201125" y="3104814"/>
            <a:ext cx="3996843" cy="1394249"/>
          </a:xfrm>
          <a:prstGeom prst="rect">
            <a:avLst/>
          </a:prstGeom>
        </p:spPr>
      </p:pic>
      <p:pic>
        <p:nvPicPr>
          <p:cNvPr id="9" name="Picture 8"/>
          <p:cNvPicPr>
            <a:picLocks noChangeAspect="1"/>
          </p:cNvPicPr>
          <p:nvPr/>
        </p:nvPicPr>
        <p:blipFill>
          <a:blip r:embed="rId7"/>
          <a:stretch>
            <a:fillRect/>
          </a:stretch>
        </p:blipFill>
        <p:spPr>
          <a:xfrm>
            <a:off x="3201125" y="4577264"/>
            <a:ext cx="5931890" cy="1402698"/>
          </a:xfrm>
          <a:prstGeom prst="rect">
            <a:avLst/>
          </a:prstGeom>
        </p:spPr>
      </p:pic>
      <p:pic>
        <p:nvPicPr>
          <p:cNvPr id="12" name="Content Placeholder 3"/>
          <p:cNvPicPr>
            <a:picLocks noGrp="1" noChangeAspect="1"/>
          </p:cNvPicPr>
          <p:nvPr>
            <p:ph idx="4294967295"/>
          </p:nvPr>
        </p:nvPicPr>
        <p:blipFill>
          <a:blip r:embed="rId8">
            <a:extLst>
              <a:ext uri="{28A0092B-C50C-407E-A947-70E740481C1C}">
                <a14:useLocalDpi xmlns:a14="http://schemas.microsoft.com/office/drawing/2010/main" val="0"/>
              </a:ext>
            </a:extLst>
          </a:blip>
          <a:stretch>
            <a:fillRect/>
          </a:stretch>
        </p:blipFill>
        <p:spPr>
          <a:xfrm>
            <a:off x="1677069" y="1586899"/>
            <a:ext cx="7863840" cy="4398704"/>
          </a:xfrm>
          <a:prstGeom prst="rect">
            <a:avLst/>
          </a:prstGeom>
        </p:spPr>
      </p:pic>
    </p:spTree>
    <p:extLst>
      <p:ext uri="{BB962C8B-B14F-4D97-AF65-F5344CB8AC3E}">
        <p14:creationId xmlns:p14="http://schemas.microsoft.com/office/powerpoint/2010/main" val="363970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325438" y="1318826"/>
            <a:ext cx="2727342" cy="4981575"/>
          </a:xfrm>
        </p:spPr>
      </p:pic>
      <p:sp>
        <p:nvSpPr>
          <p:cNvPr id="3" name="Text Placeholder 2"/>
          <p:cNvSpPr>
            <a:spLocks noGrp="1"/>
          </p:cNvSpPr>
          <p:nvPr>
            <p:ph type="body" sz="quarter" idx="17"/>
          </p:nvPr>
        </p:nvSpPr>
        <p:spPr/>
        <p:txBody>
          <a:bodyPr/>
          <a:lstStyle/>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475" y="3287919"/>
            <a:ext cx="5857875" cy="590550"/>
          </a:xfrm>
          <a:prstGeom prst="rect">
            <a:avLst/>
          </a:prstGeom>
        </p:spPr>
      </p:pic>
      <p:sp>
        <p:nvSpPr>
          <p:cNvPr id="13" name="Rectangle 12"/>
          <p:cNvSpPr/>
          <p:nvPr/>
        </p:nvSpPr>
        <p:spPr>
          <a:xfrm>
            <a:off x="9035098" y="3298841"/>
            <a:ext cx="640080" cy="566928"/>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bg1"/>
                </a:solidFill>
              </a:rPr>
              <a:t>+ b</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007" y="3055764"/>
            <a:ext cx="6705600" cy="12763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8661" y="3113103"/>
            <a:ext cx="3067050" cy="371475"/>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437" y="1328350"/>
            <a:ext cx="9567553" cy="5351850"/>
          </a:xfrm>
          <a:prstGeom prst="rect">
            <a:avLst/>
          </a:prstGeom>
        </p:spPr>
      </p:pic>
    </p:spTree>
    <p:extLst>
      <p:ext uri="{BB962C8B-B14F-4D97-AF65-F5344CB8AC3E}">
        <p14:creationId xmlns:p14="http://schemas.microsoft.com/office/powerpoint/2010/main" val="226082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608138" y="1422400"/>
            <a:ext cx="5257800" cy="4962525"/>
          </a:xfrm>
        </p:spPr>
      </p:pic>
      <p:sp>
        <p:nvSpPr>
          <p:cNvPr id="3" name="Text Placeholder 2"/>
          <p:cNvSpPr>
            <a:spLocks noGrp="1"/>
          </p:cNvSpPr>
          <p:nvPr>
            <p:ph type="body" sz="quarter" idx="17"/>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938" y="1422399"/>
            <a:ext cx="3857625" cy="4962525"/>
          </a:xfrm>
          <a:prstGeom prst="rect">
            <a:avLst/>
          </a:prstGeom>
        </p:spPr>
      </p:pic>
    </p:spTree>
    <p:extLst>
      <p:ext uri="{BB962C8B-B14F-4D97-AF65-F5344CB8AC3E}">
        <p14:creationId xmlns:p14="http://schemas.microsoft.com/office/powerpoint/2010/main" val="158974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820069" y="1604962"/>
            <a:ext cx="8543925" cy="4953000"/>
          </a:xfrm>
        </p:spPr>
      </p:pic>
      <p:sp>
        <p:nvSpPr>
          <p:cNvPr id="3" name="Text Placeholder 2"/>
          <p:cNvSpPr>
            <a:spLocks noGrp="1"/>
          </p:cNvSpPr>
          <p:nvPr>
            <p:ph type="body" sz="quarter" idx="17"/>
          </p:nvPr>
        </p:nvSpPr>
        <p:spPr/>
        <p:txBody>
          <a:bodyPr/>
          <a:lstStyle/>
          <a:p>
            <a:r>
              <a:rPr lang="en-US" dirty="0"/>
              <a:t>Learning phase</a:t>
            </a:r>
          </a:p>
        </p:txBody>
      </p:sp>
      <p:sp>
        <p:nvSpPr>
          <p:cNvPr id="5" name="TextBox 4"/>
          <p:cNvSpPr txBox="1"/>
          <p:nvPr/>
        </p:nvSpPr>
        <p:spPr>
          <a:xfrm>
            <a:off x="8241957" y="1754658"/>
            <a:ext cx="1853513" cy="424732"/>
          </a:xfrm>
          <a:prstGeom prst="rect">
            <a:avLst/>
          </a:prstGeom>
          <a:noFill/>
        </p:spPr>
        <p:txBody>
          <a:bodyPr wrap="square" rtlCol="0">
            <a:spAutoFit/>
          </a:bodyPr>
          <a:lstStyle/>
          <a:p>
            <a:pPr>
              <a:lnSpc>
                <a:spcPct val="90000"/>
              </a:lnSpc>
            </a:pPr>
            <a:r>
              <a:rPr lang="en-US" sz="2400" dirty="0">
                <a:solidFill>
                  <a:schemeClr val="bg1"/>
                </a:solidFill>
                <a:latin typeface="Calibri Light"/>
                <a:cs typeface="Calibri Light"/>
              </a:rPr>
              <a:t>Bad Network</a:t>
            </a:r>
          </a:p>
        </p:txBody>
      </p:sp>
      <p:sp>
        <p:nvSpPr>
          <p:cNvPr id="6" name="TextBox 5"/>
          <p:cNvSpPr txBox="1"/>
          <p:nvPr/>
        </p:nvSpPr>
        <p:spPr>
          <a:xfrm>
            <a:off x="7438768" y="6110657"/>
            <a:ext cx="3175685" cy="424732"/>
          </a:xfrm>
          <a:prstGeom prst="rect">
            <a:avLst/>
          </a:prstGeom>
          <a:noFill/>
        </p:spPr>
        <p:txBody>
          <a:bodyPr wrap="square" rtlCol="0">
            <a:spAutoFit/>
          </a:bodyPr>
          <a:lstStyle/>
          <a:p>
            <a:pPr>
              <a:lnSpc>
                <a:spcPct val="90000"/>
              </a:lnSpc>
            </a:pPr>
            <a:r>
              <a:rPr lang="en-US" sz="2400" dirty="0">
                <a:solidFill>
                  <a:schemeClr val="bg1"/>
                </a:solidFill>
                <a:latin typeface="Calibri Light"/>
                <a:cs typeface="Calibri Light"/>
              </a:rPr>
              <a:t>But how to improve it?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60" r="1179"/>
          <a:stretch/>
        </p:blipFill>
        <p:spPr>
          <a:xfrm>
            <a:off x="1198605" y="1604956"/>
            <a:ext cx="9922476" cy="498980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6363" y="1464978"/>
            <a:ext cx="9966960" cy="5269760"/>
          </a:xfrm>
          <a:prstGeom prst="rect">
            <a:avLst/>
          </a:prstGeom>
        </p:spPr>
      </p:pic>
    </p:spTree>
    <p:extLst>
      <p:ext uri="{BB962C8B-B14F-4D97-AF65-F5344CB8AC3E}">
        <p14:creationId xmlns:p14="http://schemas.microsoft.com/office/powerpoint/2010/main" val="304022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470069" y="473783"/>
            <a:ext cx="7083425" cy="690369"/>
          </a:xfrm>
        </p:spPr>
        <p:txBody>
          <a:bodyPr/>
          <a:lstStyle/>
          <a:p>
            <a:r>
              <a:rPr lang="en-US" dirty="0"/>
              <a:t>Are your neurons still active?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504" y="1464220"/>
            <a:ext cx="4277026" cy="4049809"/>
          </a:xfrm>
          <a:prstGeom prst="rect">
            <a:avLst/>
          </a:prstGeom>
        </p:spPr>
      </p:pic>
    </p:spTree>
    <p:extLst>
      <p:ext uri="{BB962C8B-B14F-4D97-AF65-F5344CB8AC3E}">
        <p14:creationId xmlns:p14="http://schemas.microsoft.com/office/powerpoint/2010/main" val="331447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339533" y="1870628"/>
            <a:ext cx="9509760" cy="3907833"/>
          </a:xfrm>
        </p:spPr>
      </p:pic>
      <p:sp>
        <p:nvSpPr>
          <p:cNvPr id="6" name="Text Placeholder 5"/>
          <p:cNvSpPr>
            <a:spLocks noGrp="1"/>
          </p:cNvSpPr>
          <p:nvPr>
            <p:ph type="body" sz="quarter" idx="17"/>
          </p:nvPr>
        </p:nvSpPr>
        <p:spPr/>
        <p:txBody>
          <a:bodyPr/>
          <a:lstStyle/>
          <a:p>
            <a:r>
              <a:rPr lang="en-US" dirty="0"/>
              <a:t>Question</a:t>
            </a:r>
          </a:p>
        </p:txBody>
      </p:sp>
    </p:spTree>
    <p:extLst>
      <p:ext uri="{BB962C8B-B14F-4D97-AF65-F5344CB8AC3E}">
        <p14:creationId xmlns:p14="http://schemas.microsoft.com/office/powerpoint/2010/main" val="422001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1590722" y="1600655"/>
            <a:ext cx="9002619" cy="4961615"/>
          </a:xfrm>
        </p:spPr>
      </p:pic>
      <p:sp>
        <p:nvSpPr>
          <p:cNvPr id="3" name="Text Placeholder 2"/>
          <p:cNvSpPr>
            <a:spLocks noGrp="1"/>
          </p:cNvSpPr>
          <p:nvPr>
            <p:ph type="body" sz="quarter" idx="17"/>
          </p:nvPr>
        </p:nvSpPr>
        <p:spPr/>
        <p:txBody>
          <a:bodyPr/>
          <a:lstStyle/>
          <a:p>
            <a:r>
              <a:rPr lang="en-US" dirty="0"/>
              <a:t>Gradient Descent</a:t>
            </a:r>
          </a:p>
        </p:txBody>
      </p:sp>
      <p:grpSp>
        <p:nvGrpSpPr>
          <p:cNvPr id="9" name="Group 8"/>
          <p:cNvGrpSpPr/>
          <p:nvPr/>
        </p:nvGrpSpPr>
        <p:grpSpPr>
          <a:xfrm>
            <a:off x="4106562" y="3163329"/>
            <a:ext cx="1330411" cy="679622"/>
            <a:chOff x="4106562" y="3163329"/>
            <a:chExt cx="1330411" cy="679622"/>
          </a:xfrm>
        </p:grpSpPr>
        <p:cxnSp>
          <p:nvCxnSpPr>
            <p:cNvPr id="5" name="Straight Arrow Connector 4"/>
            <p:cNvCxnSpPr/>
            <p:nvPr/>
          </p:nvCxnSpPr>
          <p:spPr>
            <a:xfrm>
              <a:off x="4967416" y="3608173"/>
              <a:ext cx="469557" cy="234778"/>
            </a:xfrm>
            <a:prstGeom prst="straightConnector1">
              <a:avLst/>
            </a:prstGeom>
            <a:ln w="2857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4106562" y="3163329"/>
              <a:ext cx="469558" cy="189471"/>
            </a:xfrm>
            <a:prstGeom prst="straightConnector1">
              <a:avLst/>
            </a:prstGeom>
            <a:ln w="2857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8" name="Picture 7"/>
          <p:cNvPicPr>
            <a:picLocks noChangeAspect="1"/>
          </p:cNvPicPr>
          <p:nvPr/>
        </p:nvPicPr>
        <p:blipFill>
          <a:blip r:embed="rId4"/>
          <a:stretch>
            <a:fillRect/>
          </a:stretch>
        </p:blipFill>
        <p:spPr>
          <a:xfrm>
            <a:off x="1320760" y="1590734"/>
            <a:ext cx="9542541" cy="5029200"/>
          </a:xfrm>
          <a:prstGeom prst="rect">
            <a:avLst/>
          </a:prstGeom>
        </p:spPr>
      </p:pic>
    </p:spTree>
    <p:extLst>
      <p:ext uri="{BB962C8B-B14F-4D97-AF65-F5344CB8AC3E}">
        <p14:creationId xmlns:p14="http://schemas.microsoft.com/office/powerpoint/2010/main" val="187989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941962" y="1590675"/>
            <a:ext cx="10300138" cy="4981575"/>
          </a:xfrm>
        </p:spPr>
      </p:pic>
      <p:sp>
        <p:nvSpPr>
          <p:cNvPr id="3" name="Text Placeholder 2"/>
          <p:cNvSpPr>
            <a:spLocks noGrp="1"/>
          </p:cNvSpPr>
          <p:nvPr>
            <p:ph type="body" sz="quarter" idx="17"/>
          </p:nvPr>
        </p:nvSpPr>
        <p:spPr/>
        <p:txBody>
          <a:bodyPr/>
          <a:lstStyle/>
          <a:p>
            <a:r>
              <a:rPr lang="en-US" dirty="0"/>
              <a:t>Deep Neural Network</a:t>
            </a:r>
          </a:p>
        </p:txBody>
      </p:sp>
      <p:pic>
        <p:nvPicPr>
          <p:cNvPr id="6" name="Picture 5"/>
          <p:cNvPicPr>
            <a:picLocks noChangeAspect="1"/>
          </p:cNvPicPr>
          <p:nvPr/>
        </p:nvPicPr>
        <p:blipFill>
          <a:blip r:embed="rId3"/>
          <a:stretch>
            <a:fillRect/>
          </a:stretch>
        </p:blipFill>
        <p:spPr>
          <a:xfrm>
            <a:off x="189320" y="2553109"/>
            <a:ext cx="2419048" cy="2419048"/>
          </a:xfrm>
          <a:prstGeom prst="rect">
            <a:avLst/>
          </a:prstGeom>
        </p:spPr>
      </p:pic>
      <p:pic>
        <p:nvPicPr>
          <p:cNvPr id="7" name="Picture 6"/>
          <p:cNvPicPr>
            <a:picLocks noChangeAspect="1"/>
          </p:cNvPicPr>
          <p:nvPr/>
        </p:nvPicPr>
        <p:blipFill>
          <a:blip r:embed="rId4"/>
          <a:stretch>
            <a:fillRect/>
          </a:stretch>
        </p:blipFill>
        <p:spPr>
          <a:xfrm>
            <a:off x="3002625" y="3043585"/>
            <a:ext cx="1685714" cy="1438095"/>
          </a:xfrm>
          <a:prstGeom prst="rect">
            <a:avLst/>
          </a:prstGeom>
        </p:spPr>
      </p:pic>
      <p:pic>
        <p:nvPicPr>
          <p:cNvPr id="8" name="Picture 7"/>
          <p:cNvPicPr>
            <a:picLocks noChangeAspect="1"/>
          </p:cNvPicPr>
          <p:nvPr/>
        </p:nvPicPr>
        <p:blipFill>
          <a:blip r:embed="rId5"/>
          <a:stretch>
            <a:fillRect/>
          </a:stretch>
        </p:blipFill>
        <p:spPr>
          <a:xfrm>
            <a:off x="5256318" y="3043585"/>
            <a:ext cx="1676190" cy="1428571"/>
          </a:xfrm>
          <a:prstGeom prst="rect">
            <a:avLst/>
          </a:prstGeom>
        </p:spPr>
      </p:pic>
      <p:pic>
        <p:nvPicPr>
          <p:cNvPr id="9" name="Picture 8"/>
          <p:cNvPicPr>
            <a:picLocks noChangeAspect="1"/>
          </p:cNvPicPr>
          <p:nvPr/>
        </p:nvPicPr>
        <p:blipFill>
          <a:blip r:embed="rId6"/>
          <a:stretch>
            <a:fillRect/>
          </a:stretch>
        </p:blipFill>
        <p:spPr>
          <a:xfrm>
            <a:off x="7229540" y="2838822"/>
            <a:ext cx="1733333" cy="1838095"/>
          </a:xfrm>
          <a:prstGeom prst="rect">
            <a:avLst/>
          </a:prstGeom>
        </p:spPr>
      </p:pic>
      <p:pic>
        <p:nvPicPr>
          <p:cNvPr id="10" name="Picture 9"/>
          <p:cNvPicPr>
            <a:picLocks/>
          </p:cNvPicPr>
          <p:nvPr/>
        </p:nvPicPr>
        <p:blipFill>
          <a:blip r:embed="rId7">
            <a:extLst>
              <a:ext uri="{28A0092B-C50C-407E-A947-70E740481C1C}">
                <a14:useLocalDpi xmlns:a14="http://schemas.microsoft.com/office/drawing/2010/main" val="0"/>
              </a:ext>
            </a:extLst>
          </a:blip>
          <a:stretch>
            <a:fillRect/>
          </a:stretch>
        </p:blipFill>
        <p:spPr>
          <a:xfrm>
            <a:off x="10704816" y="2681416"/>
            <a:ext cx="1371600" cy="2231136"/>
          </a:xfrm>
          <a:prstGeom prst="rect">
            <a:avLst/>
          </a:prstGeom>
        </p:spPr>
      </p:pic>
    </p:spTree>
    <p:extLst>
      <p:ext uri="{BB962C8B-B14F-4D97-AF65-F5344CB8AC3E}">
        <p14:creationId xmlns:p14="http://schemas.microsoft.com/office/powerpoint/2010/main" val="220686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p:txBody>
          <a:bodyPr/>
          <a:lstStyle/>
          <a:p>
            <a:r>
              <a:rPr lang="en-US" dirty="0"/>
              <a:t>Now time for… Conclusion</a:t>
            </a:r>
          </a:p>
        </p:txBody>
      </p:sp>
      <p:pic>
        <p:nvPicPr>
          <p:cNvPr id="6" name="Content Placeholder 9"/>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394740" y="1460838"/>
            <a:ext cx="7589520" cy="5059681"/>
          </a:xfrm>
          <a:prstGeom prst="rect">
            <a:avLst/>
          </a:prstGeom>
        </p:spPr>
      </p:pic>
      <p:grpSp>
        <p:nvGrpSpPr>
          <p:cNvPr id="10" name="Group 9"/>
          <p:cNvGrpSpPr/>
          <p:nvPr/>
        </p:nvGrpSpPr>
        <p:grpSpPr>
          <a:xfrm>
            <a:off x="4237394" y="3377053"/>
            <a:ext cx="3291840" cy="3143466"/>
            <a:chOff x="3104448" y="3513240"/>
            <a:chExt cx="3291840" cy="3143466"/>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448" y="3726105"/>
              <a:ext cx="3085052" cy="224951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7992" y="3513240"/>
              <a:ext cx="2358296" cy="3143466"/>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8802" y="3660562"/>
              <a:ext cx="2221573" cy="2962100"/>
            </a:xfrm>
            <a:prstGeom prst="rect">
              <a:avLst/>
            </a:prstGeom>
          </p:spPr>
        </p:pic>
      </p:grpSp>
    </p:spTree>
    <p:extLst>
      <p:ext uri="{BB962C8B-B14F-4D97-AF65-F5344CB8AC3E}">
        <p14:creationId xmlns:p14="http://schemas.microsoft.com/office/powerpoint/2010/main" val="3434018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sndAc>
          <p:stSnd>
            <p:snd r:embed="rId2" name="applause.wav"/>
          </p:stSnd>
        </p:sndAc>
      </p:transition>
    </mc:Choice>
    <mc:Fallback xmlns="">
      <p:transition spd="slow">
        <p:fade/>
        <p:sndAc>
          <p:stSnd>
            <p:snd r:embed="rId7"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563" y="1482810"/>
            <a:ext cx="7048500" cy="3200400"/>
          </a:xfrm>
          <a:prstGeom prst="rect">
            <a:avLst/>
          </a:prstGeom>
        </p:spPr>
      </p:pic>
      <p:sp>
        <p:nvSpPr>
          <p:cNvPr id="7" name="TextBox 6"/>
          <p:cNvSpPr txBox="1"/>
          <p:nvPr/>
        </p:nvSpPr>
        <p:spPr>
          <a:xfrm>
            <a:off x="4559644" y="3262185"/>
            <a:ext cx="1383957" cy="424732"/>
          </a:xfrm>
          <a:prstGeom prst="rect">
            <a:avLst/>
          </a:prstGeom>
          <a:noFill/>
        </p:spPr>
        <p:txBody>
          <a:bodyPr wrap="square" rtlCol="0">
            <a:spAutoFit/>
          </a:bodyPr>
          <a:lstStyle/>
          <a:p>
            <a:pPr>
              <a:lnSpc>
                <a:spcPct val="90000"/>
              </a:lnSpc>
            </a:pPr>
            <a:r>
              <a:rPr lang="en-US" sz="2400" b="1" dirty="0">
                <a:solidFill>
                  <a:schemeClr val="bg1"/>
                </a:solidFill>
                <a:latin typeface="Calibri Light"/>
                <a:cs typeface="Calibri Light"/>
              </a:rPr>
              <a:t>NEURON</a:t>
            </a:r>
          </a:p>
        </p:txBody>
      </p:sp>
    </p:spTree>
    <p:extLst>
      <p:ext uri="{BB962C8B-B14F-4D97-AF65-F5344CB8AC3E}">
        <p14:creationId xmlns:p14="http://schemas.microsoft.com/office/powerpoint/2010/main" val="159644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Convolutional Neural Network (CNN)</a:t>
            </a:r>
          </a:p>
        </p:txBody>
      </p:sp>
      <p:pic>
        <p:nvPicPr>
          <p:cNvPr id="2" name="Picture 1"/>
          <p:cNvPicPr>
            <a:picLocks noChangeAspect="1"/>
          </p:cNvPicPr>
          <p:nvPr/>
        </p:nvPicPr>
        <p:blipFill>
          <a:blip r:embed="rId3"/>
          <a:stretch>
            <a:fillRect/>
          </a:stretch>
        </p:blipFill>
        <p:spPr>
          <a:xfrm>
            <a:off x="208279" y="1429670"/>
            <a:ext cx="11772265" cy="4411519"/>
          </a:xfrm>
          <a:prstGeom prst="rect">
            <a:avLst/>
          </a:prstGeom>
        </p:spPr>
      </p:pic>
    </p:spTree>
    <p:extLst>
      <p:ext uri="{BB962C8B-B14F-4D97-AF65-F5344CB8AC3E}">
        <p14:creationId xmlns:p14="http://schemas.microsoft.com/office/powerpoint/2010/main" val="63878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6"/>
          </p:nvPr>
        </p:nvPicPr>
        <p:blipFill>
          <a:blip r:embed="rId3"/>
          <a:stretch>
            <a:fillRect/>
          </a:stretch>
        </p:blipFill>
        <p:spPr>
          <a:xfrm>
            <a:off x="325438" y="1922521"/>
            <a:ext cx="11533187" cy="4317883"/>
          </a:xfrm>
          <a:prstGeom prst="rect">
            <a:avLst/>
          </a:prstGeom>
        </p:spPr>
      </p:pic>
      <p:sp>
        <p:nvSpPr>
          <p:cNvPr id="3" name="Text Placeholder 2"/>
          <p:cNvSpPr>
            <a:spLocks noGrp="1"/>
          </p:cNvSpPr>
          <p:nvPr>
            <p:ph type="body" sz="quarter" idx="17"/>
          </p:nvPr>
        </p:nvSpPr>
        <p:spPr/>
        <p:txBody>
          <a:bodyPr/>
          <a:lstStyle/>
          <a:p>
            <a:r>
              <a:rPr lang="en-US" dirty="0"/>
              <a:t>Feed Forward Layer</a:t>
            </a:r>
          </a:p>
        </p:txBody>
      </p:sp>
    </p:spTree>
    <p:extLst>
      <p:ext uri="{BB962C8B-B14F-4D97-AF65-F5344CB8AC3E}">
        <p14:creationId xmlns:p14="http://schemas.microsoft.com/office/powerpoint/2010/main" val="10138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CNN…</a:t>
            </a:r>
          </a:p>
        </p:txBody>
      </p:sp>
      <p:pic>
        <p:nvPicPr>
          <p:cNvPr id="6" name="Content Placeholder 5"/>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1348581" y="1809750"/>
            <a:ext cx="9486900" cy="4543425"/>
          </a:xfrm>
        </p:spPr>
      </p:pic>
    </p:spTree>
    <p:extLst>
      <p:ext uri="{BB962C8B-B14F-4D97-AF65-F5344CB8AC3E}">
        <p14:creationId xmlns:p14="http://schemas.microsoft.com/office/powerpoint/2010/main" val="412999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1634331" y="1895475"/>
            <a:ext cx="8915400" cy="4371975"/>
          </a:xfrm>
        </p:spPr>
      </p:pic>
      <p:sp>
        <p:nvSpPr>
          <p:cNvPr id="3" name="Text Placeholder 2"/>
          <p:cNvSpPr>
            <a:spLocks noGrp="1"/>
          </p:cNvSpPr>
          <p:nvPr>
            <p:ph type="body" sz="quarter" idx="17"/>
          </p:nvPr>
        </p:nvSpPr>
        <p:spPr/>
        <p:txBody>
          <a:bodyPr/>
          <a:lstStyle/>
          <a:p>
            <a:r>
              <a:rPr lang="en-US" dirty="0"/>
              <a:t>CNN…</a:t>
            </a:r>
          </a:p>
        </p:txBody>
      </p:sp>
    </p:spTree>
    <p:extLst>
      <p:ext uri="{BB962C8B-B14F-4D97-AF65-F5344CB8AC3E}">
        <p14:creationId xmlns:p14="http://schemas.microsoft.com/office/powerpoint/2010/main" val="304498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205089" y="1454751"/>
            <a:ext cx="9778647" cy="4981575"/>
          </a:xfrm>
        </p:spPr>
      </p:pic>
      <p:sp>
        <p:nvSpPr>
          <p:cNvPr id="3" name="Text Placeholder 2"/>
          <p:cNvSpPr>
            <a:spLocks noGrp="1"/>
          </p:cNvSpPr>
          <p:nvPr>
            <p:ph type="body" sz="quarter" idx="17"/>
          </p:nvPr>
        </p:nvSpPr>
        <p:spPr/>
        <p:txBody>
          <a:bodyPr/>
          <a:lstStyle/>
          <a:p>
            <a:r>
              <a:rPr lang="en-US" dirty="0"/>
              <a:t>CNN Filters</a:t>
            </a:r>
          </a:p>
        </p:txBody>
      </p:sp>
    </p:spTree>
    <p:extLst>
      <p:ext uri="{BB962C8B-B14F-4D97-AF65-F5344CB8AC3E}">
        <p14:creationId xmlns:p14="http://schemas.microsoft.com/office/powerpoint/2010/main" val="14675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Deep Learning Frameworks</a:t>
            </a:r>
          </a:p>
        </p:txBody>
      </p:sp>
      <p:pic>
        <p:nvPicPr>
          <p:cNvPr id="4" name="Content Placeholder 3"/>
          <p:cNvPicPr>
            <a:picLocks noGrp="1" noChangeAspect="1"/>
          </p:cNvPicPr>
          <p:nvPr>
            <p:ph sz="quarter" idx="16"/>
          </p:nvPr>
        </p:nvPicPr>
        <p:blipFill>
          <a:blip r:embed="rId3"/>
          <a:stretch>
            <a:fillRect/>
          </a:stretch>
        </p:blipFill>
        <p:spPr>
          <a:xfrm>
            <a:off x="1805781" y="1733550"/>
            <a:ext cx="8572500" cy="4695825"/>
          </a:xfrm>
          <a:prstGeom prst="rect">
            <a:avLst/>
          </a:prstGeom>
        </p:spPr>
      </p:pic>
    </p:spTree>
    <p:extLst>
      <p:ext uri="{BB962C8B-B14F-4D97-AF65-F5344CB8AC3E}">
        <p14:creationId xmlns:p14="http://schemas.microsoft.com/office/powerpoint/2010/main" val="167300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PyTorch Vs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08" y="1991360"/>
            <a:ext cx="4156332" cy="3335101"/>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3"/>
          <p:cNvPicPr>
            <a:picLocks noGrp="1" noChangeAspect="1"/>
          </p:cNvPicPr>
          <p:nvPr>
            <p:ph sz="quarter" idx="16"/>
          </p:nvPr>
        </p:nvPicPr>
        <p:blipFill>
          <a:blip r:embed="rId3"/>
          <a:stretch>
            <a:fillRect/>
          </a:stretch>
        </p:blipFill>
        <p:spPr>
          <a:xfrm>
            <a:off x="5445760" y="1978209"/>
            <a:ext cx="6134162" cy="3348252"/>
          </a:xfrm>
          <a:prstGeom prst="rect">
            <a:avLst/>
          </a:prstGeom>
        </p:spPr>
      </p:pic>
    </p:spTree>
    <p:extLst>
      <p:ext uri="{BB962C8B-B14F-4D97-AF65-F5344CB8AC3E}">
        <p14:creationId xmlns:p14="http://schemas.microsoft.com/office/powerpoint/2010/main" val="195131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Framework Comparison</a:t>
            </a:r>
          </a:p>
        </p:txBody>
      </p:sp>
      <p:pic>
        <p:nvPicPr>
          <p:cNvPr id="4" name="Picture 2" descr="https://cdn-images-1.medium.com/max/1000/1*s_BwkYxpGv34vjOHi8tD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35" y="2256183"/>
            <a:ext cx="5334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dn-images-1.medium.com/max/1000/1*kA8dIgRqLdWgKgs2sd7cl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957" y="2256184"/>
            <a:ext cx="5403574" cy="34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62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6"/>
          </p:nvPr>
        </p:nvSpPr>
        <p:spPr/>
        <p:txBody>
          <a:bodyPr/>
          <a:lstStyle/>
          <a:p>
            <a:r>
              <a:rPr lang="en-US" dirty="0" err="1"/>
              <a:t>Pytorch</a:t>
            </a:r>
            <a:r>
              <a:rPr lang="en-US" dirty="0"/>
              <a:t> Library and Python.</a:t>
            </a:r>
          </a:p>
          <a:p>
            <a:r>
              <a:rPr lang="en-US" dirty="0"/>
              <a:t>Automobile price prediction and Image Classification.</a:t>
            </a:r>
          </a:p>
          <a:p>
            <a:r>
              <a:rPr lang="en-US" dirty="0"/>
              <a:t>Neural Network, Neuron, Tensors, Activation Function, Computation Graph,</a:t>
            </a:r>
          </a:p>
          <a:p>
            <a:pPr marL="0" indent="0">
              <a:buNone/>
            </a:pPr>
            <a:r>
              <a:rPr lang="en-US" dirty="0"/>
              <a:t>   One Hot Encoding.</a:t>
            </a:r>
          </a:p>
          <a:p>
            <a:r>
              <a:rPr lang="en-US" dirty="0"/>
              <a:t>Training Neural Network, Forward pass, Backward pass, Gradient descent optimization</a:t>
            </a:r>
          </a:p>
          <a:p>
            <a:pPr marL="0" indent="0">
              <a:buNone/>
            </a:pPr>
            <a:r>
              <a:rPr lang="en-US" dirty="0"/>
              <a:t>    Learning rate.</a:t>
            </a:r>
          </a:p>
          <a:p>
            <a:r>
              <a:rPr lang="en-US" dirty="0" err="1"/>
              <a:t>Autograd</a:t>
            </a:r>
            <a:r>
              <a:rPr lang="en-US" dirty="0"/>
              <a:t> and Optimizers.</a:t>
            </a:r>
          </a:p>
          <a:p>
            <a:r>
              <a:rPr lang="en-US" dirty="0"/>
              <a:t> Loss functions ( MSE, Cross Entropy and NLL), Output Layers(</a:t>
            </a:r>
            <a:r>
              <a:rPr lang="en-US" dirty="0" err="1"/>
              <a:t>SoftMax</a:t>
            </a:r>
            <a:r>
              <a:rPr lang="en-US" dirty="0"/>
              <a:t> , </a:t>
            </a:r>
            <a:r>
              <a:rPr lang="en-US" dirty="0" err="1"/>
              <a:t>LogSoftMax</a:t>
            </a:r>
            <a:r>
              <a:rPr lang="en-US" dirty="0"/>
              <a:t>)</a:t>
            </a:r>
          </a:p>
          <a:p>
            <a:endParaRPr lang="en-US" dirty="0"/>
          </a:p>
          <a:p>
            <a:pPr>
              <a:lnSpc>
                <a:spcPct val="100000"/>
              </a:lnSpc>
            </a:pPr>
            <a:endParaRPr lang="en-US" dirty="0"/>
          </a:p>
        </p:txBody>
      </p:sp>
      <p:sp>
        <p:nvSpPr>
          <p:cNvPr id="3" name="Text Placeholder 2"/>
          <p:cNvSpPr>
            <a:spLocks noGrp="1"/>
          </p:cNvSpPr>
          <p:nvPr>
            <p:ph type="body" sz="quarter" idx="17"/>
          </p:nvPr>
        </p:nvSpPr>
        <p:spPr/>
        <p:txBody>
          <a:bodyPr/>
          <a:lstStyle/>
          <a:p>
            <a:r>
              <a:rPr lang="en-US" dirty="0"/>
              <a:t>Demo</a:t>
            </a:r>
          </a:p>
        </p:txBody>
      </p:sp>
    </p:spTree>
    <p:extLst>
      <p:ext uri="{BB962C8B-B14F-4D97-AF65-F5344CB8AC3E}">
        <p14:creationId xmlns:p14="http://schemas.microsoft.com/office/powerpoint/2010/main" val="426584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p:txBody>
          <a:bodyPr/>
          <a:lstStyle/>
          <a:p>
            <a:r>
              <a:rPr lang="en-US" dirty="0"/>
              <a:t>Don’t Expect</a:t>
            </a:r>
          </a:p>
        </p:txBody>
      </p:sp>
      <p:pic>
        <p:nvPicPr>
          <p:cNvPr id="3" name="Content Placeholder 2"/>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2770981" y="1590675"/>
            <a:ext cx="6642100" cy="4981575"/>
          </a:xfrm>
        </p:spPr>
      </p:pic>
      <p:sp>
        <p:nvSpPr>
          <p:cNvPr id="4" name="Cloud Callout 3"/>
          <p:cNvSpPr/>
          <p:nvPr/>
        </p:nvSpPr>
        <p:spPr>
          <a:xfrm>
            <a:off x="7303169" y="1939591"/>
            <a:ext cx="1949116" cy="1708485"/>
          </a:xfrm>
          <a:prstGeom prst="cloudCallout">
            <a:avLst>
              <a:gd name="adj1" fmla="val -72685"/>
              <a:gd name="adj2" fmla="val 34331"/>
            </a:avLst>
          </a:prstGeom>
          <a:ln w="6350"/>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t>How come apples are falling down?</a:t>
            </a:r>
          </a:p>
        </p:txBody>
      </p:sp>
      <p:sp>
        <p:nvSpPr>
          <p:cNvPr id="8" name="Oval Callout 7"/>
          <p:cNvSpPr/>
          <p:nvPr/>
        </p:nvSpPr>
        <p:spPr>
          <a:xfrm>
            <a:off x="2887579" y="1939591"/>
            <a:ext cx="2225842" cy="1212683"/>
          </a:xfrm>
          <a:prstGeom prst="wedgeEllipseCallout">
            <a:avLst>
              <a:gd name="adj1" fmla="val 44732"/>
              <a:gd name="adj2" fmla="val 58945"/>
            </a:avLst>
          </a:prstGeom>
          <a:ln w="6350"/>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t>I never thought about it, lets name it </a:t>
            </a:r>
            <a:r>
              <a:rPr lang="en-US" sz="1800" b="1" dirty="0"/>
              <a:t>Gravity</a:t>
            </a:r>
          </a:p>
        </p:txBody>
      </p:sp>
    </p:spTree>
    <p:extLst>
      <p:ext uri="{BB962C8B-B14F-4D97-AF65-F5344CB8AC3E}">
        <p14:creationId xmlns:p14="http://schemas.microsoft.com/office/powerpoint/2010/main" val="34892120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6"/>
          </p:nvPr>
        </p:nvSpPr>
        <p:spPr/>
        <p:txBody>
          <a:bodyPr/>
          <a:lstStyle/>
          <a:p>
            <a:pPr lvl="0"/>
            <a:r>
              <a:rPr lang="en-US" dirty="0"/>
              <a:t>Open Source Deep Learning Framework .</a:t>
            </a:r>
          </a:p>
          <a:p>
            <a:pPr lvl="0"/>
            <a:r>
              <a:rPr lang="en-US" dirty="0"/>
              <a:t>More tightly integrated with python  than </a:t>
            </a:r>
            <a:r>
              <a:rPr lang="en-US" dirty="0" err="1"/>
              <a:t>TensorFlow</a:t>
            </a:r>
            <a:r>
              <a:rPr lang="en-US" dirty="0"/>
              <a:t>.</a:t>
            </a:r>
          </a:p>
          <a:p>
            <a:pPr lvl="0"/>
            <a:r>
              <a:rPr lang="en-US" dirty="0"/>
              <a:t>Can use python libraries and debugger. </a:t>
            </a:r>
          </a:p>
          <a:p>
            <a:pPr lvl="0"/>
            <a:r>
              <a:rPr lang="en-US" dirty="0"/>
              <a:t>Also supports Dynamic computation graphs, you don’t have to use same neural network .</a:t>
            </a:r>
          </a:p>
          <a:p>
            <a:r>
              <a:rPr lang="en-US" dirty="0"/>
              <a:t>For each epoch of data </a:t>
            </a:r>
            <a:r>
              <a:rPr lang="en-US" dirty="0" err="1"/>
              <a:t>set.,can</a:t>
            </a:r>
            <a:r>
              <a:rPr lang="en-US" dirty="0"/>
              <a:t> dynamically  change the neural network  on the fly.</a:t>
            </a:r>
          </a:p>
          <a:p>
            <a:pPr marL="0" indent="0">
              <a:buNone/>
            </a:pPr>
            <a:endParaRPr lang="en-US" dirty="0"/>
          </a:p>
          <a:p>
            <a:pPr marL="0" indent="0">
              <a:buNone/>
            </a:pPr>
            <a:r>
              <a:rPr lang="en-US" dirty="0"/>
              <a:t> </a:t>
            </a:r>
            <a:r>
              <a:rPr lang="en-US" b="1" dirty="0"/>
              <a:t>Note</a:t>
            </a:r>
            <a:r>
              <a:rPr lang="en-US" dirty="0"/>
              <a:t> : One epoch is when an Entire data set is passed forward and backward through the   	neural network.</a:t>
            </a:r>
          </a:p>
        </p:txBody>
      </p:sp>
      <p:sp>
        <p:nvSpPr>
          <p:cNvPr id="3" name="Text Placeholder 2"/>
          <p:cNvSpPr>
            <a:spLocks noGrp="1"/>
          </p:cNvSpPr>
          <p:nvPr>
            <p:ph type="body" sz="quarter" idx="17"/>
          </p:nvPr>
        </p:nvSpPr>
        <p:spPr/>
        <p:txBody>
          <a:bodyPr/>
          <a:lstStyle/>
          <a:p>
            <a:r>
              <a:rPr lang="en-US" dirty="0" err="1"/>
              <a:t>PyTorch</a:t>
            </a:r>
            <a:endParaRPr lang="en-US" dirty="0"/>
          </a:p>
        </p:txBody>
      </p:sp>
      <p:pic>
        <p:nvPicPr>
          <p:cNvPr id="4" name="Picture 3">
            <a:extLst>
              <a:ext uri="{FF2B5EF4-FFF2-40B4-BE49-F238E27FC236}">
                <a16:creationId xmlns:a16="http://schemas.microsoft.com/office/drawing/2014/main" id="{4AA3214A-D3E9-404E-BDCD-BBC890D7B4E6}"/>
              </a:ext>
            </a:extLst>
          </p:cNvPr>
          <p:cNvPicPr>
            <a:picLocks noChangeAspect="1"/>
          </p:cNvPicPr>
          <p:nvPr/>
        </p:nvPicPr>
        <p:blipFill>
          <a:blip r:embed="rId3"/>
          <a:stretch>
            <a:fillRect/>
          </a:stretch>
        </p:blipFill>
        <p:spPr>
          <a:xfrm>
            <a:off x="8990012" y="1672590"/>
            <a:ext cx="1295400" cy="1066800"/>
          </a:xfrm>
          <a:prstGeom prst="rect">
            <a:avLst/>
          </a:prstGeom>
        </p:spPr>
      </p:pic>
    </p:spTree>
    <p:extLst>
      <p:ext uri="{BB962C8B-B14F-4D97-AF65-F5344CB8AC3E}">
        <p14:creationId xmlns:p14="http://schemas.microsoft.com/office/powerpoint/2010/main" val="38536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6"/>
          </p:nvPr>
        </p:nvSpPr>
        <p:spPr/>
        <p:txBody>
          <a:bodyPr/>
          <a:lstStyle/>
          <a:p>
            <a:r>
              <a:rPr lang="en-US" dirty="0"/>
              <a:t>Tensors are just array of numbers.</a:t>
            </a:r>
          </a:p>
          <a:p>
            <a:r>
              <a:rPr lang="en-US" dirty="0"/>
              <a:t>0-D, 1-D, 2-D, N-D Tensors.</a:t>
            </a:r>
          </a:p>
          <a:p>
            <a:endParaRPr lang="en-US" dirty="0"/>
          </a:p>
        </p:txBody>
      </p:sp>
      <p:sp>
        <p:nvSpPr>
          <p:cNvPr id="3" name="Text Placeholder 2"/>
          <p:cNvSpPr>
            <a:spLocks noGrp="1"/>
          </p:cNvSpPr>
          <p:nvPr>
            <p:ph type="body" sz="quarter" idx="17"/>
          </p:nvPr>
        </p:nvSpPr>
        <p:spPr/>
        <p:txBody>
          <a:bodyPr/>
          <a:lstStyle/>
          <a:p>
            <a:r>
              <a:rPr lang="en-US" dirty="0"/>
              <a:t>Tensors </a:t>
            </a:r>
          </a:p>
        </p:txBody>
      </p:sp>
      <p:pic>
        <p:nvPicPr>
          <p:cNvPr id="6" name="Picture 5"/>
          <p:cNvPicPr>
            <a:picLocks noChangeAspect="1"/>
          </p:cNvPicPr>
          <p:nvPr/>
        </p:nvPicPr>
        <p:blipFill>
          <a:blip r:embed="rId3"/>
          <a:stretch>
            <a:fillRect/>
          </a:stretch>
        </p:blipFill>
        <p:spPr>
          <a:xfrm>
            <a:off x="407987" y="2838767"/>
            <a:ext cx="2838450" cy="1809750"/>
          </a:xfrm>
          <a:prstGeom prst="rect">
            <a:avLst/>
          </a:prstGeom>
        </p:spPr>
      </p:pic>
      <p:pic>
        <p:nvPicPr>
          <p:cNvPr id="7" name="Picture 6"/>
          <p:cNvPicPr>
            <a:picLocks noChangeAspect="1"/>
          </p:cNvPicPr>
          <p:nvPr/>
        </p:nvPicPr>
        <p:blipFill>
          <a:blip r:embed="rId4"/>
          <a:stretch>
            <a:fillRect/>
          </a:stretch>
        </p:blipFill>
        <p:spPr>
          <a:xfrm>
            <a:off x="3641407" y="2838767"/>
            <a:ext cx="3219450" cy="1905953"/>
          </a:xfrm>
          <a:prstGeom prst="rect">
            <a:avLst/>
          </a:prstGeom>
        </p:spPr>
      </p:pic>
      <p:pic>
        <p:nvPicPr>
          <p:cNvPr id="8" name="Picture 7"/>
          <p:cNvPicPr>
            <a:picLocks noChangeAspect="1"/>
          </p:cNvPicPr>
          <p:nvPr/>
        </p:nvPicPr>
        <p:blipFill>
          <a:blip r:embed="rId5"/>
          <a:stretch>
            <a:fillRect/>
          </a:stretch>
        </p:blipFill>
        <p:spPr>
          <a:xfrm>
            <a:off x="7719695" y="2790665"/>
            <a:ext cx="3076893" cy="1905953"/>
          </a:xfrm>
          <a:prstGeom prst="rect">
            <a:avLst/>
          </a:prstGeom>
        </p:spPr>
      </p:pic>
    </p:spTree>
    <p:extLst>
      <p:ext uri="{BB962C8B-B14F-4D97-AF65-F5344CB8AC3E}">
        <p14:creationId xmlns:p14="http://schemas.microsoft.com/office/powerpoint/2010/main" val="407989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Characteristics of a Tensor</a:t>
            </a:r>
          </a:p>
        </p:txBody>
      </p:sp>
      <p:pic>
        <p:nvPicPr>
          <p:cNvPr id="6" name="Picture 5"/>
          <p:cNvPicPr/>
          <p:nvPr/>
        </p:nvPicPr>
        <p:blipFill>
          <a:blip r:embed="rId3"/>
          <a:stretch>
            <a:fillRect/>
          </a:stretch>
        </p:blipFill>
        <p:spPr>
          <a:xfrm>
            <a:off x="877968" y="1590675"/>
            <a:ext cx="4685665" cy="2108200"/>
          </a:xfrm>
          <a:prstGeom prst="rect">
            <a:avLst/>
          </a:prstGeom>
          <a:ln w="9525">
            <a:solidFill>
              <a:schemeClr val="tx1"/>
            </a:solidFill>
          </a:ln>
        </p:spPr>
      </p:pic>
      <p:pic>
        <p:nvPicPr>
          <p:cNvPr id="7" name="Picture 6"/>
          <p:cNvPicPr/>
          <p:nvPr/>
        </p:nvPicPr>
        <p:blipFill>
          <a:blip r:embed="rId4"/>
          <a:stretch>
            <a:fillRect/>
          </a:stretch>
        </p:blipFill>
        <p:spPr>
          <a:xfrm>
            <a:off x="6410351" y="1571625"/>
            <a:ext cx="4664075" cy="2127250"/>
          </a:xfrm>
          <a:prstGeom prst="rect">
            <a:avLst/>
          </a:prstGeom>
          <a:ln w="9525">
            <a:solidFill>
              <a:schemeClr val="tx1"/>
            </a:solidFill>
          </a:ln>
        </p:spPr>
      </p:pic>
      <p:pic>
        <p:nvPicPr>
          <p:cNvPr id="8" name="Content Placeholder 7"/>
          <p:cNvPicPr>
            <a:picLocks noGrp="1" noChangeAspect="1"/>
          </p:cNvPicPr>
          <p:nvPr>
            <p:ph sz="quarter" idx="16"/>
          </p:nvPr>
        </p:nvPicPr>
        <p:blipFill>
          <a:blip r:embed="rId5"/>
          <a:stretch>
            <a:fillRect/>
          </a:stretch>
        </p:blipFill>
        <p:spPr>
          <a:xfrm>
            <a:off x="4735593" y="4323720"/>
            <a:ext cx="2468880" cy="1912316"/>
          </a:xfrm>
          <a:prstGeom prst="rect">
            <a:avLst/>
          </a:prstGeom>
          <a:ln w="9525">
            <a:solidFill>
              <a:schemeClr val="tx1"/>
            </a:solidFill>
          </a:ln>
        </p:spPr>
      </p:pic>
    </p:spTree>
    <p:extLst>
      <p:ext uri="{BB962C8B-B14F-4D97-AF65-F5344CB8AC3E}">
        <p14:creationId xmlns:p14="http://schemas.microsoft.com/office/powerpoint/2010/main" val="160665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A07C6DD-C18A-4AA0-AB05-7DFBE05F50BF}"/>
              </a:ext>
            </a:extLst>
          </p:cNvPr>
          <p:cNvGraphicFramePr>
            <a:graphicFrameLocks noGrp="1"/>
          </p:cNvGraphicFramePr>
          <p:nvPr>
            <p:ph sz="quarter" idx="16"/>
            <p:extLst>
              <p:ext uri="{D42A27DB-BD31-4B8C-83A1-F6EECF244321}">
                <p14:modId xmlns:p14="http://schemas.microsoft.com/office/powerpoint/2010/main" val="3528634188"/>
              </p:ext>
            </p:extLst>
          </p:nvPr>
        </p:nvGraphicFramePr>
        <p:xfrm>
          <a:off x="325438" y="1590675"/>
          <a:ext cx="11533188" cy="1524000"/>
        </p:xfrm>
        <a:graphic>
          <a:graphicData uri="http://schemas.openxmlformats.org/drawingml/2006/table">
            <a:tbl>
              <a:tblPr firstRow="1" bandRow="1">
                <a:tableStyleId>{5C22544A-7EE6-4342-B048-85BDC9FD1C3A}</a:tableStyleId>
              </a:tblPr>
              <a:tblGrid>
                <a:gridCol w="3844396">
                  <a:extLst>
                    <a:ext uri="{9D8B030D-6E8A-4147-A177-3AD203B41FA5}">
                      <a16:colId xmlns:a16="http://schemas.microsoft.com/office/drawing/2014/main" val="2751970790"/>
                    </a:ext>
                  </a:extLst>
                </a:gridCol>
                <a:gridCol w="3844396">
                  <a:extLst>
                    <a:ext uri="{9D8B030D-6E8A-4147-A177-3AD203B41FA5}">
                      <a16:colId xmlns:a16="http://schemas.microsoft.com/office/drawing/2014/main" val="4272528844"/>
                    </a:ext>
                  </a:extLst>
                </a:gridCol>
                <a:gridCol w="3844396">
                  <a:extLst>
                    <a:ext uri="{9D8B030D-6E8A-4147-A177-3AD203B41FA5}">
                      <a16:colId xmlns:a16="http://schemas.microsoft.com/office/drawing/2014/main" val="2022960487"/>
                    </a:ext>
                  </a:extLst>
                </a:gridCol>
              </a:tblGrid>
              <a:tr h="370840">
                <a:tc>
                  <a:txBody>
                    <a:bodyPr/>
                    <a:lstStyle/>
                    <a:p>
                      <a:r>
                        <a:rPr lang="en-US" dirty="0"/>
                        <a:t>Name</a:t>
                      </a:r>
                    </a:p>
                  </a:txBody>
                  <a:tcPr/>
                </a:tc>
                <a:tc>
                  <a:txBody>
                    <a:bodyPr/>
                    <a:lstStyle/>
                    <a:p>
                      <a:r>
                        <a:rPr lang="en-US" dirty="0"/>
                        <a:t>Body Type</a:t>
                      </a:r>
                    </a:p>
                  </a:txBody>
                  <a:tcPr/>
                </a:tc>
                <a:tc>
                  <a:txBody>
                    <a:bodyPr/>
                    <a:lstStyle/>
                    <a:p>
                      <a:r>
                        <a:rPr lang="en-US" dirty="0"/>
                        <a:t>Fat Percentage</a:t>
                      </a:r>
                    </a:p>
                  </a:txBody>
                  <a:tcPr/>
                </a:tc>
                <a:extLst>
                  <a:ext uri="{0D108BD9-81ED-4DB2-BD59-A6C34878D82A}">
                    <a16:rowId xmlns:a16="http://schemas.microsoft.com/office/drawing/2014/main" val="1930887098"/>
                  </a:ext>
                </a:extLst>
              </a:tr>
              <a:tr h="370840">
                <a:tc>
                  <a:txBody>
                    <a:bodyPr/>
                    <a:lstStyle/>
                    <a:p>
                      <a:r>
                        <a:rPr lang="en-US" dirty="0"/>
                        <a:t>Arvind Dhiman</a:t>
                      </a:r>
                    </a:p>
                  </a:txBody>
                  <a:tcPr/>
                </a:tc>
                <a:tc>
                  <a:txBody>
                    <a:bodyPr/>
                    <a:lstStyle/>
                    <a:p>
                      <a:r>
                        <a:rPr lang="en-US" dirty="0"/>
                        <a:t>Athletes</a:t>
                      </a:r>
                    </a:p>
                  </a:txBody>
                  <a:tcPr/>
                </a:tc>
                <a:tc>
                  <a:txBody>
                    <a:bodyPr/>
                    <a:lstStyle/>
                    <a:p>
                      <a:r>
                        <a:rPr lang="en-US" dirty="0"/>
                        <a:t>11</a:t>
                      </a:r>
                    </a:p>
                  </a:txBody>
                  <a:tcPr/>
                </a:tc>
                <a:extLst>
                  <a:ext uri="{0D108BD9-81ED-4DB2-BD59-A6C34878D82A}">
                    <a16:rowId xmlns:a16="http://schemas.microsoft.com/office/drawing/2014/main" val="3221302776"/>
                  </a:ext>
                </a:extLst>
              </a:tr>
              <a:tr h="370840">
                <a:tc>
                  <a:txBody>
                    <a:bodyPr/>
                    <a:lstStyle/>
                    <a:p>
                      <a:r>
                        <a:rPr lang="en-US" dirty="0"/>
                        <a:t>Dhruv Kumar</a:t>
                      </a:r>
                    </a:p>
                  </a:txBody>
                  <a:tcPr/>
                </a:tc>
                <a:tc>
                  <a:txBody>
                    <a:bodyPr/>
                    <a:lstStyle/>
                    <a:p>
                      <a:r>
                        <a:rPr lang="en-US" dirty="0"/>
                        <a:t>Obese</a:t>
                      </a:r>
                    </a:p>
                  </a:txBody>
                  <a:tcPr/>
                </a:tc>
                <a:tc>
                  <a:txBody>
                    <a:bodyPr/>
                    <a:lstStyle/>
                    <a:p>
                      <a:r>
                        <a:rPr lang="en-US" dirty="0"/>
                        <a:t>28</a:t>
                      </a:r>
                    </a:p>
                  </a:txBody>
                  <a:tcPr/>
                </a:tc>
                <a:extLst>
                  <a:ext uri="{0D108BD9-81ED-4DB2-BD59-A6C34878D82A}">
                    <a16:rowId xmlns:a16="http://schemas.microsoft.com/office/drawing/2014/main" val="558678291"/>
                  </a:ext>
                </a:extLst>
              </a:tr>
              <a:tr h="370840">
                <a:tc>
                  <a:txBody>
                    <a:bodyPr/>
                    <a:lstStyle/>
                    <a:p>
                      <a:r>
                        <a:rPr lang="en-US" dirty="0"/>
                        <a:t>Gaurava Sharma</a:t>
                      </a:r>
                    </a:p>
                  </a:txBody>
                  <a:tcPr/>
                </a:tc>
                <a:tc>
                  <a:txBody>
                    <a:bodyPr/>
                    <a:lstStyle/>
                    <a:p>
                      <a:r>
                        <a:rPr lang="en-US" dirty="0"/>
                        <a:t>Fitness</a:t>
                      </a:r>
                    </a:p>
                  </a:txBody>
                  <a:tcPr/>
                </a:tc>
                <a:tc>
                  <a:txBody>
                    <a:bodyPr/>
                    <a:lstStyle/>
                    <a:p>
                      <a:r>
                        <a:rPr lang="en-US" dirty="0"/>
                        <a:t>14</a:t>
                      </a:r>
                    </a:p>
                  </a:txBody>
                  <a:tcPr/>
                </a:tc>
                <a:extLst>
                  <a:ext uri="{0D108BD9-81ED-4DB2-BD59-A6C34878D82A}">
                    <a16:rowId xmlns:a16="http://schemas.microsoft.com/office/drawing/2014/main" val="3242239862"/>
                  </a:ext>
                </a:extLst>
              </a:tr>
            </a:tbl>
          </a:graphicData>
        </a:graphic>
      </p:graphicFrame>
      <p:sp>
        <p:nvSpPr>
          <p:cNvPr id="3" name="Text Placeholder 2">
            <a:extLst>
              <a:ext uri="{FF2B5EF4-FFF2-40B4-BE49-F238E27FC236}">
                <a16:creationId xmlns:a16="http://schemas.microsoft.com/office/drawing/2014/main" id="{72F74F64-D99C-495F-B8AE-05BCD5F24A21}"/>
              </a:ext>
            </a:extLst>
          </p:cNvPr>
          <p:cNvSpPr>
            <a:spLocks noGrp="1"/>
          </p:cNvSpPr>
          <p:nvPr>
            <p:ph type="body" sz="quarter" idx="17"/>
          </p:nvPr>
        </p:nvSpPr>
        <p:spPr/>
        <p:txBody>
          <a:bodyPr/>
          <a:lstStyle/>
          <a:p>
            <a:r>
              <a:rPr lang="en-US" dirty="0"/>
              <a:t>One Hot Encoding</a:t>
            </a:r>
          </a:p>
        </p:txBody>
      </p:sp>
      <p:graphicFrame>
        <p:nvGraphicFramePr>
          <p:cNvPr id="6" name="Table 5">
            <a:extLst>
              <a:ext uri="{FF2B5EF4-FFF2-40B4-BE49-F238E27FC236}">
                <a16:creationId xmlns:a16="http://schemas.microsoft.com/office/drawing/2014/main" id="{B13D4940-DE95-4998-B9D0-297D3EF4DEAC}"/>
              </a:ext>
            </a:extLst>
          </p:cNvPr>
          <p:cNvGraphicFramePr>
            <a:graphicFrameLocks noGrp="1"/>
          </p:cNvGraphicFramePr>
          <p:nvPr>
            <p:extLst>
              <p:ext uri="{D42A27DB-BD31-4B8C-83A1-F6EECF244321}">
                <p14:modId xmlns:p14="http://schemas.microsoft.com/office/powerpoint/2010/main" val="2032493220"/>
              </p:ext>
            </p:extLst>
          </p:nvPr>
        </p:nvGraphicFramePr>
        <p:xfrm>
          <a:off x="325438" y="4117340"/>
          <a:ext cx="11533190" cy="1719108"/>
        </p:xfrm>
        <a:graphic>
          <a:graphicData uri="http://schemas.openxmlformats.org/drawingml/2006/table">
            <a:tbl>
              <a:tblPr firstRow="1" bandRow="1">
                <a:tableStyleId>{5C22544A-7EE6-4342-B048-85BDC9FD1C3A}</a:tableStyleId>
              </a:tblPr>
              <a:tblGrid>
                <a:gridCol w="2306638">
                  <a:extLst>
                    <a:ext uri="{9D8B030D-6E8A-4147-A177-3AD203B41FA5}">
                      <a16:colId xmlns:a16="http://schemas.microsoft.com/office/drawing/2014/main" val="1236531472"/>
                    </a:ext>
                  </a:extLst>
                </a:gridCol>
                <a:gridCol w="2306638">
                  <a:extLst>
                    <a:ext uri="{9D8B030D-6E8A-4147-A177-3AD203B41FA5}">
                      <a16:colId xmlns:a16="http://schemas.microsoft.com/office/drawing/2014/main" val="3468912250"/>
                    </a:ext>
                  </a:extLst>
                </a:gridCol>
                <a:gridCol w="2306638">
                  <a:extLst>
                    <a:ext uri="{9D8B030D-6E8A-4147-A177-3AD203B41FA5}">
                      <a16:colId xmlns:a16="http://schemas.microsoft.com/office/drawing/2014/main" val="4253721851"/>
                    </a:ext>
                  </a:extLst>
                </a:gridCol>
                <a:gridCol w="2306638">
                  <a:extLst>
                    <a:ext uri="{9D8B030D-6E8A-4147-A177-3AD203B41FA5}">
                      <a16:colId xmlns:a16="http://schemas.microsoft.com/office/drawing/2014/main" val="3253519967"/>
                    </a:ext>
                  </a:extLst>
                </a:gridCol>
                <a:gridCol w="2306638">
                  <a:extLst>
                    <a:ext uri="{9D8B030D-6E8A-4147-A177-3AD203B41FA5}">
                      <a16:colId xmlns:a16="http://schemas.microsoft.com/office/drawing/2014/main" val="612403971"/>
                    </a:ext>
                  </a:extLst>
                </a:gridCol>
              </a:tblGrid>
              <a:tr h="429777">
                <a:tc>
                  <a:txBody>
                    <a:bodyPr/>
                    <a:lstStyle/>
                    <a:p>
                      <a:r>
                        <a:rPr lang="en-US" dirty="0"/>
                        <a:t>Name</a:t>
                      </a:r>
                    </a:p>
                  </a:txBody>
                  <a:tcPr/>
                </a:tc>
                <a:tc>
                  <a:txBody>
                    <a:bodyPr/>
                    <a:lstStyle/>
                    <a:p>
                      <a:r>
                        <a:rPr lang="en-US" dirty="0" err="1"/>
                        <a:t>BodyType_Athletes</a:t>
                      </a:r>
                      <a:endParaRPr lang="en-US" dirty="0"/>
                    </a:p>
                  </a:txBody>
                  <a:tcPr/>
                </a:tc>
                <a:tc>
                  <a:txBody>
                    <a:bodyPr/>
                    <a:lstStyle/>
                    <a:p>
                      <a:pPr marL="0" marR="0" lvl="0" indent="0" algn="l" defTabSz="457181" rtl="0" eaLnBrk="1" fontAlgn="auto" latinLnBrk="0" hangingPunct="1">
                        <a:lnSpc>
                          <a:spcPct val="100000"/>
                        </a:lnSpc>
                        <a:spcBef>
                          <a:spcPts val="0"/>
                        </a:spcBef>
                        <a:spcAft>
                          <a:spcPts val="0"/>
                        </a:spcAft>
                        <a:buClrTx/>
                        <a:buSzTx/>
                        <a:buFontTx/>
                        <a:buNone/>
                        <a:tabLst/>
                        <a:defRPr/>
                      </a:pPr>
                      <a:r>
                        <a:rPr lang="en-US" dirty="0" err="1"/>
                        <a:t>BodyType_Obese</a:t>
                      </a:r>
                      <a:endParaRPr lang="en-US" dirty="0"/>
                    </a:p>
                  </a:txBody>
                  <a:tcPr/>
                </a:tc>
                <a:tc>
                  <a:txBody>
                    <a:bodyPr/>
                    <a:lstStyle/>
                    <a:p>
                      <a:pPr marL="0" marR="0" lvl="0" indent="0" algn="l" defTabSz="457181" rtl="0" eaLnBrk="1" fontAlgn="auto" latinLnBrk="0" hangingPunct="1">
                        <a:lnSpc>
                          <a:spcPct val="100000"/>
                        </a:lnSpc>
                        <a:spcBef>
                          <a:spcPts val="0"/>
                        </a:spcBef>
                        <a:spcAft>
                          <a:spcPts val="0"/>
                        </a:spcAft>
                        <a:buClrTx/>
                        <a:buSzTx/>
                        <a:buFontTx/>
                        <a:buNone/>
                        <a:tabLst/>
                        <a:defRPr/>
                      </a:pPr>
                      <a:r>
                        <a:rPr lang="en-US" dirty="0" err="1"/>
                        <a:t>BodyType_Fitness</a:t>
                      </a:r>
                      <a:endParaRPr lang="en-US" dirty="0"/>
                    </a:p>
                  </a:txBody>
                  <a:tcPr/>
                </a:tc>
                <a:tc>
                  <a:txBody>
                    <a:bodyPr/>
                    <a:lstStyle/>
                    <a:p>
                      <a:r>
                        <a:rPr lang="en-US" dirty="0"/>
                        <a:t>Fat Percentage</a:t>
                      </a:r>
                    </a:p>
                  </a:txBody>
                  <a:tcPr/>
                </a:tc>
                <a:extLst>
                  <a:ext uri="{0D108BD9-81ED-4DB2-BD59-A6C34878D82A}">
                    <a16:rowId xmlns:a16="http://schemas.microsoft.com/office/drawing/2014/main" val="3523849777"/>
                  </a:ext>
                </a:extLst>
              </a:tr>
              <a:tr h="429777">
                <a:tc>
                  <a:txBody>
                    <a:bodyPr/>
                    <a:lstStyle/>
                    <a:p>
                      <a:r>
                        <a:rPr lang="en-US" dirty="0"/>
                        <a:t>Arvind Dhiman</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50908181"/>
                  </a:ext>
                </a:extLst>
              </a:tr>
              <a:tr h="429777">
                <a:tc>
                  <a:txBody>
                    <a:bodyPr/>
                    <a:lstStyle/>
                    <a:p>
                      <a:r>
                        <a:rPr lang="en-US" dirty="0"/>
                        <a:t>Dhruv Kumar</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28</a:t>
                      </a:r>
                    </a:p>
                  </a:txBody>
                  <a:tcPr/>
                </a:tc>
                <a:extLst>
                  <a:ext uri="{0D108BD9-81ED-4DB2-BD59-A6C34878D82A}">
                    <a16:rowId xmlns:a16="http://schemas.microsoft.com/office/drawing/2014/main" val="2142959092"/>
                  </a:ext>
                </a:extLst>
              </a:tr>
              <a:tr h="429777">
                <a:tc>
                  <a:txBody>
                    <a:bodyPr/>
                    <a:lstStyle/>
                    <a:p>
                      <a:r>
                        <a:rPr lang="en-US" dirty="0"/>
                        <a:t>Gaurava Sharm</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14</a:t>
                      </a:r>
                    </a:p>
                  </a:txBody>
                  <a:tcPr/>
                </a:tc>
                <a:extLst>
                  <a:ext uri="{0D108BD9-81ED-4DB2-BD59-A6C34878D82A}">
                    <a16:rowId xmlns:a16="http://schemas.microsoft.com/office/drawing/2014/main" val="1522902710"/>
                  </a:ext>
                </a:extLst>
              </a:tr>
            </a:tbl>
          </a:graphicData>
        </a:graphic>
      </p:graphicFrame>
    </p:spTree>
    <p:extLst>
      <p:ext uri="{BB962C8B-B14F-4D97-AF65-F5344CB8AC3E}">
        <p14:creationId xmlns:p14="http://schemas.microsoft.com/office/powerpoint/2010/main" val="20543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Computation Graph</a:t>
            </a:r>
          </a:p>
        </p:txBody>
      </p:sp>
      <p:pic>
        <p:nvPicPr>
          <p:cNvPr id="4" name="Content Placeholder 3"/>
          <p:cNvPicPr>
            <a:picLocks noGrp="1"/>
          </p:cNvPicPr>
          <p:nvPr>
            <p:ph sz="quarter" idx="16"/>
          </p:nvPr>
        </p:nvPicPr>
        <p:blipFill rotWithShape="1">
          <a:blip r:embed="rId3"/>
          <a:srcRect t="21038" b="11482"/>
          <a:stretch/>
        </p:blipFill>
        <p:spPr>
          <a:xfrm>
            <a:off x="1859160" y="1859280"/>
            <a:ext cx="8140622" cy="3403600"/>
          </a:xfrm>
          <a:prstGeom prst="rect">
            <a:avLst/>
          </a:prstGeom>
        </p:spPr>
      </p:pic>
      <p:pic>
        <p:nvPicPr>
          <p:cNvPr id="5" name="Picture 4"/>
          <p:cNvPicPr>
            <a:picLocks noChangeAspect="1"/>
          </p:cNvPicPr>
          <p:nvPr/>
        </p:nvPicPr>
        <p:blipFill rotWithShape="1">
          <a:blip r:embed="rId4"/>
          <a:srcRect t="9827"/>
          <a:stretch/>
        </p:blipFill>
        <p:spPr>
          <a:xfrm>
            <a:off x="1785379" y="1859280"/>
            <a:ext cx="8288184" cy="3792855"/>
          </a:xfrm>
          <a:prstGeom prst="rect">
            <a:avLst/>
          </a:prstGeom>
        </p:spPr>
      </p:pic>
    </p:spTree>
    <p:extLst>
      <p:ext uri="{BB962C8B-B14F-4D97-AF65-F5344CB8AC3E}">
        <p14:creationId xmlns:p14="http://schemas.microsoft.com/office/powerpoint/2010/main" val="38873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Operation of a Single Neuron</a:t>
            </a:r>
          </a:p>
        </p:txBody>
      </p:sp>
      <p:pic>
        <p:nvPicPr>
          <p:cNvPr id="4" name="Content Placeholder 3"/>
          <p:cNvPicPr>
            <a:picLocks noGrp="1"/>
          </p:cNvPicPr>
          <p:nvPr>
            <p:ph sz="quarter" idx="16"/>
          </p:nvPr>
        </p:nvPicPr>
        <p:blipFill rotWithShape="1">
          <a:blip r:embed="rId3"/>
          <a:srcRect t="12376"/>
          <a:stretch/>
        </p:blipFill>
        <p:spPr>
          <a:xfrm>
            <a:off x="2019432" y="1639613"/>
            <a:ext cx="7934990" cy="4365078"/>
          </a:xfrm>
          <a:prstGeom prst="rect">
            <a:avLst/>
          </a:prstGeom>
        </p:spPr>
      </p:pic>
      <p:pic>
        <p:nvPicPr>
          <p:cNvPr id="5" name="Picture 4"/>
          <p:cNvPicPr>
            <a:picLocks noChangeAspect="1"/>
          </p:cNvPicPr>
          <p:nvPr/>
        </p:nvPicPr>
        <p:blipFill rotWithShape="1">
          <a:blip r:embed="rId4"/>
          <a:srcRect t="14484" b="1"/>
          <a:stretch/>
        </p:blipFill>
        <p:spPr>
          <a:xfrm>
            <a:off x="1690340" y="1860331"/>
            <a:ext cx="8264082" cy="4144360"/>
          </a:xfrm>
          <a:prstGeom prst="rect">
            <a:avLst/>
          </a:prstGeom>
        </p:spPr>
      </p:pic>
      <p:pic>
        <p:nvPicPr>
          <p:cNvPr id="6" name="Picture 5"/>
          <p:cNvPicPr>
            <a:picLocks noChangeAspect="1"/>
          </p:cNvPicPr>
          <p:nvPr/>
        </p:nvPicPr>
        <p:blipFill rotWithShape="1">
          <a:blip r:embed="rId5"/>
          <a:srcRect t="9916"/>
          <a:stretch/>
        </p:blipFill>
        <p:spPr>
          <a:xfrm>
            <a:off x="1775442" y="1860331"/>
            <a:ext cx="8469485" cy="4114800"/>
          </a:xfrm>
          <a:prstGeom prst="rect">
            <a:avLst/>
          </a:prstGeom>
        </p:spPr>
      </p:pic>
    </p:spTree>
    <p:extLst>
      <p:ext uri="{BB962C8B-B14F-4D97-AF65-F5344CB8AC3E}">
        <p14:creationId xmlns:p14="http://schemas.microsoft.com/office/powerpoint/2010/main" val="100833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681783-D2BF-4B0C-A0ED-52F8E9F6396D}"/>
              </a:ext>
            </a:extLst>
          </p:cNvPr>
          <p:cNvSpPr>
            <a:spLocks noGrp="1"/>
          </p:cNvSpPr>
          <p:nvPr>
            <p:ph sz="quarter" idx="16"/>
          </p:nvPr>
        </p:nvSpPr>
        <p:spPr/>
        <p:txBody>
          <a:bodyPr/>
          <a:lstStyle/>
          <a:p>
            <a:r>
              <a:rPr lang="en-US" dirty="0"/>
              <a:t>Each neuron has a bias.</a:t>
            </a:r>
          </a:p>
          <a:p>
            <a:r>
              <a:rPr lang="en-US" dirty="0"/>
              <a:t>Biases are learnable like weights. We update their values during backward pass using gradient descent.</a:t>
            </a:r>
          </a:p>
          <a:p>
            <a:r>
              <a:rPr lang="en-US" dirty="0"/>
              <a:t>Biases basically define the threshold of neurons.</a:t>
            </a:r>
          </a:p>
          <a:p>
            <a:r>
              <a:rPr lang="en-US" dirty="0"/>
              <a:t>Why do we need them? </a:t>
            </a:r>
          </a:p>
        </p:txBody>
      </p:sp>
      <p:sp>
        <p:nvSpPr>
          <p:cNvPr id="3" name="Text Placeholder 2">
            <a:extLst>
              <a:ext uri="{FF2B5EF4-FFF2-40B4-BE49-F238E27FC236}">
                <a16:creationId xmlns:a16="http://schemas.microsoft.com/office/drawing/2014/main" id="{F8EE5B1F-DB1D-4518-8BCB-4D0B9F25202C}"/>
              </a:ext>
            </a:extLst>
          </p:cNvPr>
          <p:cNvSpPr>
            <a:spLocks noGrp="1"/>
          </p:cNvSpPr>
          <p:nvPr>
            <p:ph type="body" sz="quarter" idx="17"/>
          </p:nvPr>
        </p:nvSpPr>
        <p:spPr/>
        <p:txBody>
          <a:bodyPr/>
          <a:lstStyle/>
          <a:p>
            <a:r>
              <a:rPr lang="en-US" dirty="0"/>
              <a:t>What is Bias and why do we need it</a:t>
            </a:r>
          </a:p>
        </p:txBody>
      </p:sp>
      <p:sp>
        <p:nvSpPr>
          <p:cNvPr id="4" name="Oval 3">
            <a:extLst>
              <a:ext uri="{FF2B5EF4-FFF2-40B4-BE49-F238E27FC236}">
                <a16:creationId xmlns:a16="http://schemas.microsoft.com/office/drawing/2014/main" id="{6648F7BA-6071-40F7-AE04-47C256567F64}"/>
              </a:ext>
            </a:extLst>
          </p:cNvPr>
          <p:cNvSpPr/>
          <p:nvPr/>
        </p:nvSpPr>
        <p:spPr>
          <a:xfrm>
            <a:off x="2879834" y="4452238"/>
            <a:ext cx="767256" cy="69368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B7B89DB6-B6EC-4C97-90EB-D0EE36F77C49}"/>
              </a:ext>
            </a:extLst>
          </p:cNvPr>
          <p:cNvSpPr/>
          <p:nvPr/>
        </p:nvSpPr>
        <p:spPr>
          <a:xfrm rot="150116">
            <a:off x="2879834" y="5644055"/>
            <a:ext cx="767256" cy="69368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68394388-60B0-45C1-BBE1-B2E75BBAE495}"/>
              </a:ext>
            </a:extLst>
          </p:cNvPr>
          <p:cNvSpPr/>
          <p:nvPr/>
        </p:nvSpPr>
        <p:spPr>
          <a:xfrm>
            <a:off x="5324763" y="4920483"/>
            <a:ext cx="1033996" cy="10073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-0.35</a:t>
            </a:r>
          </a:p>
        </p:txBody>
      </p:sp>
      <p:cxnSp>
        <p:nvCxnSpPr>
          <p:cNvPr id="8" name="Straight Arrow Connector 7">
            <a:extLst>
              <a:ext uri="{FF2B5EF4-FFF2-40B4-BE49-F238E27FC236}">
                <a16:creationId xmlns:a16="http://schemas.microsoft.com/office/drawing/2014/main" id="{32FEC0AE-34E1-4F2D-9901-FF257E1C1FEB}"/>
              </a:ext>
            </a:extLst>
          </p:cNvPr>
          <p:cNvCxnSpPr>
            <a:cxnSpLocks/>
            <a:stCxn id="4" idx="6"/>
            <a:endCxn id="6" idx="2"/>
          </p:cNvCxnSpPr>
          <p:nvPr/>
        </p:nvCxnSpPr>
        <p:spPr>
          <a:xfrm>
            <a:off x="3647090" y="4799080"/>
            <a:ext cx="1677673" cy="62507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B2DCF85-B49A-4026-A882-6C3A2B4363DD}"/>
              </a:ext>
            </a:extLst>
          </p:cNvPr>
          <p:cNvCxnSpPr>
            <a:cxnSpLocks/>
            <a:stCxn id="5" idx="6"/>
            <a:endCxn id="6" idx="2"/>
          </p:cNvCxnSpPr>
          <p:nvPr/>
        </p:nvCxnSpPr>
        <p:spPr>
          <a:xfrm flipV="1">
            <a:off x="3646724" y="5424159"/>
            <a:ext cx="1678039" cy="583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0BBDA24-7B6A-4B39-91C7-8CA7CBD71FC8}"/>
              </a:ext>
            </a:extLst>
          </p:cNvPr>
          <p:cNvSpPr txBox="1"/>
          <p:nvPr/>
        </p:nvSpPr>
        <p:spPr>
          <a:xfrm>
            <a:off x="4207219" y="5756167"/>
            <a:ext cx="861848" cy="424732"/>
          </a:xfrm>
          <a:prstGeom prst="rect">
            <a:avLst/>
          </a:prstGeom>
          <a:noFill/>
        </p:spPr>
        <p:txBody>
          <a:bodyPr wrap="square" rtlCol="0">
            <a:spAutoFit/>
          </a:bodyPr>
          <a:lstStyle/>
          <a:p>
            <a:pPr>
              <a:lnSpc>
                <a:spcPct val="90000"/>
              </a:lnSpc>
            </a:pPr>
            <a:r>
              <a:rPr lang="en-US" sz="2400" dirty="0">
                <a:solidFill>
                  <a:schemeClr val="tx1">
                    <a:lumMod val="50000"/>
                    <a:lumOff val="50000"/>
                  </a:schemeClr>
                </a:solidFill>
                <a:latin typeface="Calibri Light"/>
                <a:cs typeface="Calibri Light"/>
              </a:rPr>
              <a:t>0.1</a:t>
            </a:r>
          </a:p>
        </p:txBody>
      </p:sp>
      <p:sp>
        <p:nvSpPr>
          <p:cNvPr id="17" name="TextBox 16">
            <a:extLst>
              <a:ext uri="{FF2B5EF4-FFF2-40B4-BE49-F238E27FC236}">
                <a16:creationId xmlns:a16="http://schemas.microsoft.com/office/drawing/2014/main" id="{D556BF5C-0C11-4B97-9F4C-5D3D69DC7AE9}"/>
              </a:ext>
            </a:extLst>
          </p:cNvPr>
          <p:cNvSpPr txBox="1"/>
          <p:nvPr/>
        </p:nvSpPr>
        <p:spPr>
          <a:xfrm>
            <a:off x="4207219" y="4615436"/>
            <a:ext cx="861848" cy="424732"/>
          </a:xfrm>
          <a:prstGeom prst="rect">
            <a:avLst/>
          </a:prstGeom>
          <a:noFill/>
        </p:spPr>
        <p:txBody>
          <a:bodyPr wrap="square" rtlCol="0">
            <a:spAutoFit/>
          </a:bodyPr>
          <a:lstStyle/>
          <a:p>
            <a:pPr>
              <a:lnSpc>
                <a:spcPct val="90000"/>
              </a:lnSpc>
            </a:pPr>
            <a:r>
              <a:rPr lang="en-US" sz="2400" dirty="0">
                <a:solidFill>
                  <a:schemeClr val="tx1">
                    <a:lumMod val="50000"/>
                    <a:lumOff val="50000"/>
                  </a:schemeClr>
                </a:solidFill>
                <a:latin typeface="Calibri Light"/>
                <a:cs typeface="Calibri Light"/>
              </a:rPr>
              <a:t>-0.55</a:t>
            </a:r>
          </a:p>
        </p:txBody>
      </p:sp>
    </p:spTree>
    <p:extLst>
      <p:ext uri="{BB962C8B-B14F-4D97-AF65-F5344CB8AC3E}">
        <p14:creationId xmlns:p14="http://schemas.microsoft.com/office/powerpoint/2010/main" val="5205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49A3F3-A060-4117-A14B-0DCD939E3F53}"/>
              </a:ext>
            </a:extLst>
          </p:cNvPr>
          <p:cNvPicPr>
            <a:picLocks noGrp="1" noChangeAspect="1"/>
          </p:cNvPicPr>
          <p:nvPr>
            <p:ph sz="quarter" idx="16"/>
          </p:nvPr>
        </p:nvPicPr>
        <p:blipFill>
          <a:blip r:embed="rId2"/>
          <a:stretch>
            <a:fillRect/>
          </a:stretch>
        </p:blipFill>
        <p:spPr>
          <a:xfrm>
            <a:off x="5615781" y="2928381"/>
            <a:ext cx="4694867" cy="2443144"/>
          </a:xfrm>
          <a:prstGeom prst="rect">
            <a:avLst/>
          </a:prstGeom>
        </p:spPr>
      </p:pic>
      <p:sp>
        <p:nvSpPr>
          <p:cNvPr id="3" name="Text Placeholder 2">
            <a:extLst>
              <a:ext uri="{FF2B5EF4-FFF2-40B4-BE49-F238E27FC236}">
                <a16:creationId xmlns:a16="http://schemas.microsoft.com/office/drawing/2014/main" id="{2AA8C916-710C-4C91-A668-98669CE13006}"/>
              </a:ext>
            </a:extLst>
          </p:cNvPr>
          <p:cNvSpPr>
            <a:spLocks noGrp="1"/>
          </p:cNvSpPr>
          <p:nvPr>
            <p:ph type="body" sz="quarter" idx="17"/>
          </p:nvPr>
        </p:nvSpPr>
        <p:spPr/>
        <p:txBody>
          <a:bodyPr/>
          <a:lstStyle/>
          <a:p>
            <a:r>
              <a:rPr lang="en-US" dirty="0"/>
              <a:t>Why to add Bias?</a:t>
            </a:r>
          </a:p>
        </p:txBody>
      </p:sp>
      <p:pic>
        <p:nvPicPr>
          <p:cNvPr id="4" name="Picture 3">
            <a:extLst>
              <a:ext uri="{FF2B5EF4-FFF2-40B4-BE49-F238E27FC236}">
                <a16:creationId xmlns:a16="http://schemas.microsoft.com/office/drawing/2014/main" id="{13D38659-C552-4EA7-B133-5FD722577F50}"/>
              </a:ext>
            </a:extLst>
          </p:cNvPr>
          <p:cNvPicPr>
            <a:picLocks noChangeAspect="1"/>
          </p:cNvPicPr>
          <p:nvPr/>
        </p:nvPicPr>
        <p:blipFill>
          <a:blip r:embed="rId3"/>
          <a:stretch>
            <a:fillRect/>
          </a:stretch>
        </p:blipFill>
        <p:spPr>
          <a:xfrm>
            <a:off x="1214821" y="2791399"/>
            <a:ext cx="4259498" cy="2580126"/>
          </a:xfrm>
          <a:prstGeom prst="rect">
            <a:avLst/>
          </a:prstGeom>
        </p:spPr>
      </p:pic>
    </p:spTree>
    <p:extLst>
      <p:ext uri="{BB962C8B-B14F-4D97-AF65-F5344CB8AC3E}">
        <p14:creationId xmlns:p14="http://schemas.microsoft.com/office/powerpoint/2010/main" val="12309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CC90A6-E51F-41AE-96D0-2DFE13ACF4EC}"/>
              </a:ext>
            </a:extLst>
          </p:cNvPr>
          <p:cNvPicPr>
            <a:picLocks noGrp="1" noChangeAspect="1"/>
          </p:cNvPicPr>
          <p:nvPr>
            <p:ph sz="quarter" idx="16"/>
          </p:nvPr>
        </p:nvPicPr>
        <p:blipFill>
          <a:blip r:embed="rId3"/>
          <a:stretch>
            <a:fillRect/>
          </a:stretch>
        </p:blipFill>
        <p:spPr>
          <a:xfrm>
            <a:off x="1105694" y="1671637"/>
            <a:ext cx="9972675" cy="4819650"/>
          </a:xfrm>
          <a:prstGeom prst="rect">
            <a:avLst/>
          </a:prstGeom>
        </p:spPr>
      </p:pic>
      <p:sp>
        <p:nvSpPr>
          <p:cNvPr id="3" name="Text Placeholder 2">
            <a:extLst>
              <a:ext uri="{FF2B5EF4-FFF2-40B4-BE49-F238E27FC236}">
                <a16:creationId xmlns:a16="http://schemas.microsoft.com/office/drawing/2014/main" id="{0E159BFF-D892-4A9D-BAAF-BECB62DCDA86}"/>
              </a:ext>
            </a:extLst>
          </p:cNvPr>
          <p:cNvSpPr>
            <a:spLocks noGrp="1"/>
          </p:cNvSpPr>
          <p:nvPr>
            <p:ph type="body" sz="quarter" idx="17"/>
          </p:nvPr>
        </p:nvSpPr>
        <p:spPr/>
        <p:txBody>
          <a:bodyPr/>
          <a:lstStyle/>
          <a:p>
            <a:r>
              <a:rPr lang="en-US" dirty="0"/>
              <a:t>What is Bias-Variance Tradeoff?</a:t>
            </a:r>
          </a:p>
        </p:txBody>
      </p:sp>
    </p:spTree>
    <p:extLst>
      <p:ext uri="{BB962C8B-B14F-4D97-AF65-F5344CB8AC3E}">
        <p14:creationId xmlns:p14="http://schemas.microsoft.com/office/powerpoint/2010/main" val="174606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F6A0836-D56A-4CF8-A496-CEA9DCF7761F}"/>
              </a:ext>
            </a:extLst>
          </p:cNvPr>
          <p:cNvPicPr>
            <a:picLocks noGrp="1" noChangeAspect="1"/>
          </p:cNvPicPr>
          <p:nvPr>
            <p:ph sz="quarter" idx="16"/>
          </p:nvPr>
        </p:nvPicPr>
        <p:blipFill>
          <a:blip r:embed="rId2"/>
          <a:stretch>
            <a:fillRect/>
          </a:stretch>
        </p:blipFill>
        <p:spPr>
          <a:xfrm>
            <a:off x="1801019" y="1852612"/>
            <a:ext cx="8582025" cy="4457700"/>
          </a:xfrm>
          <a:prstGeom prst="rect">
            <a:avLst/>
          </a:prstGeom>
        </p:spPr>
      </p:pic>
      <p:sp>
        <p:nvSpPr>
          <p:cNvPr id="3" name="Text Placeholder 2">
            <a:extLst>
              <a:ext uri="{FF2B5EF4-FFF2-40B4-BE49-F238E27FC236}">
                <a16:creationId xmlns:a16="http://schemas.microsoft.com/office/drawing/2014/main" id="{1EB6DB12-C214-4808-8CD9-E561423DE201}"/>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92709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p:txBody>
          <a:bodyPr/>
          <a:lstStyle/>
          <a:p>
            <a:r>
              <a:rPr lang="en-US" dirty="0"/>
              <a:t>Then what this session tells!</a:t>
            </a:r>
          </a:p>
        </p:txBody>
      </p:sp>
      <p:graphicFrame>
        <p:nvGraphicFramePr>
          <p:cNvPr id="28" name="Content Placeholder 27"/>
          <p:cNvGraphicFramePr>
            <a:graphicFrameLocks noGrp="1"/>
          </p:cNvGraphicFramePr>
          <p:nvPr>
            <p:ph sz="quarter" idx="16"/>
            <p:extLst>
              <p:ext uri="{D42A27DB-BD31-4B8C-83A1-F6EECF244321}">
                <p14:modId xmlns:p14="http://schemas.microsoft.com/office/powerpoint/2010/main" val="556295615"/>
              </p:ext>
            </p:extLst>
          </p:nvPr>
        </p:nvGraphicFramePr>
        <p:xfrm>
          <a:off x="325438" y="1590675"/>
          <a:ext cx="11533187" cy="4981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669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Common Activation Functions</a:t>
            </a:r>
          </a:p>
        </p:txBody>
      </p:sp>
      <p:pic>
        <p:nvPicPr>
          <p:cNvPr id="4" name="Content Placeholder 3"/>
          <p:cNvPicPr>
            <a:picLocks noGrp="1"/>
          </p:cNvPicPr>
          <p:nvPr>
            <p:ph sz="quarter" idx="16"/>
          </p:nvPr>
        </p:nvPicPr>
        <p:blipFill rotWithShape="1">
          <a:blip r:embed="rId3"/>
          <a:srcRect t="13009"/>
          <a:stretch/>
        </p:blipFill>
        <p:spPr>
          <a:xfrm>
            <a:off x="950075" y="1481959"/>
            <a:ext cx="10621816" cy="3510455"/>
          </a:xfrm>
          <a:prstGeom prst="rect">
            <a:avLst/>
          </a:prstGeom>
        </p:spPr>
      </p:pic>
    </p:spTree>
    <p:extLst>
      <p:ext uri="{BB962C8B-B14F-4D97-AF65-F5344CB8AC3E}">
        <p14:creationId xmlns:p14="http://schemas.microsoft.com/office/powerpoint/2010/main" val="371911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C46869-593F-43A8-B359-0B2E3BCD1D20}"/>
              </a:ext>
            </a:extLst>
          </p:cNvPr>
          <p:cNvSpPr>
            <a:spLocks noGrp="1"/>
          </p:cNvSpPr>
          <p:nvPr>
            <p:ph sz="quarter" idx="16"/>
          </p:nvPr>
        </p:nvSpPr>
        <p:spPr/>
        <p:txBody>
          <a:bodyPr/>
          <a:lstStyle/>
          <a:p>
            <a:r>
              <a:rPr lang="en-US" dirty="0"/>
              <a:t>Activation function makes the output function as Non Linear function.</a:t>
            </a:r>
          </a:p>
          <a:p>
            <a:r>
              <a:rPr lang="en-US" dirty="0"/>
              <a:t>Non Linear function is a polynomial  with degree greater than 1. ex- y= square(2x)</a:t>
            </a:r>
          </a:p>
          <a:p>
            <a:r>
              <a:rPr lang="en-US" dirty="0"/>
              <a:t>Non linear function are powerful for understanding the complex mapping from data and have ability to represent non linear complex arbitrary functional mappings between input and output.</a:t>
            </a:r>
          </a:p>
          <a:p>
            <a:r>
              <a:rPr lang="en-US" dirty="0"/>
              <a:t>It makes function differentiable  which is perform during back propagation for calculating the Gradient.</a:t>
            </a:r>
          </a:p>
          <a:p>
            <a:pPr marL="0" indent="0">
              <a:buNone/>
            </a:pPr>
            <a:endParaRPr lang="en-US" dirty="0"/>
          </a:p>
        </p:txBody>
      </p:sp>
      <p:sp>
        <p:nvSpPr>
          <p:cNvPr id="3" name="Text Placeholder 2">
            <a:extLst>
              <a:ext uri="{FF2B5EF4-FFF2-40B4-BE49-F238E27FC236}">
                <a16:creationId xmlns:a16="http://schemas.microsoft.com/office/drawing/2014/main" id="{78780AD8-5BD8-4E24-8DF0-BBD67FD5C15F}"/>
              </a:ext>
            </a:extLst>
          </p:cNvPr>
          <p:cNvSpPr>
            <a:spLocks noGrp="1"/>
          </p:cNvSpPr>
          <p:nvPr>
            <p:ph type="body" sz="quarter" idx="17"/>
          </p:nvPr>
        </p:nvSpPr>
        <p:spPr/>
        <p:txBody>
          <a:bodyPr/>
          <a:lstStyle/>
          <a:p>
            <a:r>
              <a:rPr lang="en-US" dirty="0"/>
              <a:t>Why do we need Activation Function?</a:t>
            </a:r>
          </a:p>
        </p:txBody>
      </p:sp>
    </p:spTree>
    <p:extLst>
      <p:ext uri="{BB962C8B-B14F-4D97-AF65-F5344CB8AC3E}">
        <p14:creationId xmlns:p14="http://schemas.microsoft.com/office/powerpoint/2010/main" val="35101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880E9A-CC68-468E-BC64-68DA3CA2F626}"/>
              </a:ext>
            </a:extLst>
          </p:cNvPr>
          <p:cNvSpPr>
            <a:spLocks noGrp="1"/>
          </p:cNvSpPr>
          <p:nvPr>
            <p:ph sz="quarter" idx="16"/>
          </p:nvPr>
        </p:nvSpPr>
        <p:spPr/>
        <p:txBody>
          <a:bodyPr/>
          <a:lstStyle/>
          <a:p>
            <a:r>
              <a:rPr lang="en-US" dirty="0"/>
              <a:t>Sigmoid  and Tanh is not used now because of </a:t>
            </a:r>
            <a:r>
              <a:rPr lang="en-US" b="1" dirty="0"/>
              <a:t>gradient vanishing problem.</a:t>
            </a:r>
          </a:p>
          <a:p>
            <a:r>
              <a:rPr lang="en-US" dirty="0"/>
              <a:t>Gradient vanishing issue creates problem during training and make learning rate slow and degrades the accuracy and performance of Deep Neural Network.</a:t>
            </a:r>
          </a:p>
          <a:p>
            <a:r>
              <a:rPr lang="en-US" dirty="0"/>
              <a:t>Rectified linear unit(</a:t>
            </a:r>
            <a:r>
              <a:rPr lang="en-US" dirty="0" err="1"/>
              <a:t>Relu</a:t>
            </a:r>
            <a:r>
              <a:rPr lang="en-US" dirty="0"/>
              <a:t>) should only be applied to hidden layer and it doesn’t have vanishing problem.</a:t>
            </a:r>
          </a:p>
          <a:p>
            <a:r>
              <a:rPr lang="en-US" dirty="0"/>
              <a:t>SoftMax is used in the output layer and is used for classification.</a:t>
            </a:r>
          </a:p>
        </p:txBody>
      </p:sp>
      <p:sp>
        <p:nvSpPr>
          <p:cNvPr id="3" name="Text Placeholder 2">
            <a:extLst>
              <a:ext uri="{FF2B5EF4-FFF2-40B4-BE49-F238E27FC236}">
                <a16:creationId xmlns:a16="http://schemas.microsoft.com/office/drawing/2014/main" id="{AB2A749C-B421-4389-BBE4-3F642EA89A25}"/>
              </a:ext>
            </a:extLst>
          </p:cNvPr>
          <p:cNvSpPr>
            <a:spLocks noGrp="1"/>
          </p:cNvSpPr>
          <p:nvPr>
            <p:ph type="body" sz="quarter" idx="17"/>
          </p:nvPr>
        </p:nvSpPr>
        <p:spPr/>
        <p:txBody>
          <a:bodyPr/>
          <a:lstStyle/>
          <a:p>
            <a:r>
              <a:rPr lang="en-US" dirty="0"/>
              <a:t>Which Activation function  to use?</a:t>
            </a:r>
          </a:p>
        </p:txBody>
      </p:sp>
    </p:spTree>
    <p:extLst>
      <p:ext uri="{BB962C8B-B14F-4D97-AF65-F5344CB8AC3E}">
        <p14:creationId xmlns:p14="http://schemas.microsoft.com/office/powerpoint/2010/main" val="28601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D78D09-A5B5-4262-A68B-0E9408204FA3}"/>
              </a:ext>
            </a:extLst>
          </p:cNvPr>
          <p:cNvSpPr>
            <a:spLocks noGrp="1"/>
          </p:cNvSpPr>
          <p:nvPr>
            <p:ph sz="quarter" idx="16"/>
          </p:nvPr>
        </p:nvSpPr>
        <p:spPr/>
        <p:txBody>
          <a:bodyPr/>
          <a:lstStyle/>
          <a:p>
            <a:r>
              <a:rPr lang="en-US" dirty="0"/>
              <a:t>Technique used to find the value of weight and bias with minimal loss.</a:t>
            </a:r>
          </a:p>
          <a:p>
            <a:r>
              <a:rPr lang="en-US" dirty="0"/>
              <a:t>First we find the Loss= predicted – Actual. Using the derivative of this loss we derive the Gradient.</a:t>
            </a:r>
          </a:p>
          <a:p>
            <a:r>
              <a:rPr lang="en-US" dirty="0"/>
              <a:t>This calculated gradient is then used to update the model parameters.</a:t>
            </a:r>
          </a:p>
          <a:p>
            <a:r>
              <a:rPr lang="en-US" dirty="0"/>
              <a:t>Parameter(t+1)= P(t) – </a:t>
            </a:r>
            <a:r>
              <a:rPr lang="en-US" b="1" dirty="0"/>
              <a:t>Learning Rate </a:t>
            </a:r>
            <a:r>
              <a:rPr lang="en-US" dirty="0"/>
              <a:t>* Gradient.</a:t>
            </a:r>
          </a:p>
          <a:p>
            <a:r>
              <a:rPr lang="en-US" dirty="0" err="1"/>
              <a:t>Pytorch</a:t>
            </a:r>
            <a:r>
              <a:rPr lang="en-US" dirty="0"/>
              <a:t> uses the</a:t>
            </a:r>
            <a:r>
              <a:rPr lang="en-US" b="1" dirty="0"/>
              <a:t> </a:t>
            </a:r>
            <a:r>
              <a:rPr lang="en-US" b="1" dirty="0" err="1"/>
              <a:t>Autograd</a:t>
            </a:r>
            <a:r>
              <a:rPr lang="en-US" b="1" dirty="0"/>
              <a:t> </a:t>
            </a:r>
            <a:r>
              <a:rPr lang="en-US" dirty="0"/>
              <a:t>library for Backward Propagation and computes the Gradient automatically.</a:t>
            </a:r>
          </a:p>
          <a:p>
            <a:r>
              <a:rPr lang="en-US" dirty="0"/>
              <a:t>Using the Gradient you can update the Model parameter manually or use the optimizers.</a:t>
            </a:r>
          </a:p>
          <a:p>
            <a:pPr marL="0" indent="0">
              <a:buNone/>
            </a:pPr>
            <a:endParaRPr lang="en-US" b="1" dirty="0"/>
          </a:p>
        </p:txBody>
      </p:sp>
      <p:sp>
        <p:nvSpPr>
          <p:cNvPr id="3" name="Text Placeholder 2">
            <a:extLst>
              <a:ext uri="{FF2B5EF4-FFF2-40B4-BE49-F238E27FC236}">
                <a16:creationId xmlns:a16="http://schemas.microsoft.com/office/drawing/2014/main" id="{F2C3B3D8-10A2-45DF-ABFF-FAABF3B40A50}"/>
              </a:ext>
            </a:extLst>
          </p:cNvPr>
          <p:cNvSpPr>
            <a:spLocks noGrp="1"/>
          </p:cNvSpPr>
          <p:nvPr>
            <p:ph type="body" sz="quarter" idx="17"/>
          </p:nvPr>
        </p:nvSpPr>
        <p:spPr/>
        <p:txBody>
          <a:bodyPr/>
          <a:lstStyle/>
          <a:p>
            <a:r>
              <a:rPr lang="en-US" dirty="0"/>
              <a:t>Gradient Descent Optimization</a:t>
            </a:r>
          </a:p>
        </p:txBody>
      </p:sp>
    </p:spTree>
    <p:extLst>
      <p:ext uri="{BB962C8B-B14F-4D97-AF65-F5344CB8AC3E}">
        <p14:creationId xmlns:p14="http://schemas.microsoft.com/office/powerpoint/2010/main" val="45481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6"/>
          </p:nvPr>
        </p:nvPicPr>
        <p:blipFill>
          <a:blip r:embed="rId3"/>
          <a:stretch>
            <a:fillRect/>
          </a:stretch>
        </p:blipFill>
        <p:spPr>
          <a:xfrm>
            <a:off x="5820569" y="3871912"/>
            <a:ext cx="542925" cy="419100"/>
          </a:xfrm>
          <a:prstGeom prst="rect">
            <a:avLst/>
          </a:prstGeom>
        </p:spPr>
      </p:pic>
      <p:sp>
        <p:nvSpPr>
          <p:cNvPr id="3" name="Text Placeholder 2"/>
          <p:cNvSpPr>
            <a:spLocks noGrp="1"/>
          </p:cNvSpPr>
          <p:nvPr>
            <p:ph type="body" sz="quarter" idx="17"/>
          </p:nvPr>
        </p:nvSpPr>
        <p:spPr/>
        <p:txBody>
          <a:bodyPr/>
          <a:lstStyle/>
          <a:p>
            <a:r>
              <a:rPr lang="en-US" dirty="0"/>
              <a:t>Forward Pass</a:t>
            </a:r>
          </a:p>
        </p:txBody>
      </p:sp>
      <p:grpSp>
        <p:nvGrpSpPr>
          <p:cNvPr id="8" name="Group 7"/>
          <p:cNvGrpSpPr/>
          <p:nvPr/>
        </p:nvGrpSpPr>
        <p:grpSpPr>
          <a:xfrm>
            <a:off x="1239967" y="1527087"/>
            <a:ext cx="9704127" cy="4234706"/>
            <a:chOff x="628584" y="872358"/>
            <a:chExt cx="9704127" cy="4234706"/>
          </a:xfrm>
        </p:grpSpPr>
        <p:pic>
          <p:nvPicPr>
            <p:cNvPr id="5" name="Picture 4"/>
            <p:cNvPicPr>
              <a:picLocks noChangeAspect="1"/>
            </p:cNvPicPr>
            <p:nvPr/>
          </p:nvPicPr>
          <p:blipFill rotWithShape="1">
            <a:blip r:embed="rId4"/>
            <a:srcRect t="17301"/>
            <a:stretch/>
          </p:blipFill>
          <p:spPr>
            <a:xfrm>
              <a:off x="628584" y="872358"/>
              <a:ext cx="9704127" cy="4234706"/>
            </a:xfrm>
            <a:prstGeom prst="rect">
              <a:avLst/>
            </a:prstGeom>
          </p:spPr>
        </p:pic>
        <p:sp>
          <p:nvSpPr>
            <p:cNvPr id="7" name="Rectangle 6"/>
            <p:cNvSpPr/>
            <p:nvPr/>
          </p:nvSpPr>
          <p:spPr>
            <a:xfrm>
              <a:off x="9616966" y="4834759"/>
              <a:ext cx="715745" cy="2723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213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Backward Pass</a:t>
            </a:r>
          </a:p>
        </p:txBody>
      </p:sp>
      <p:pic>
        <p:nvPicPr>
          <p:cNvPr id="4" name="Content Placeholder 3"/>
          <p:cNvPicPr>
            <a:picLocks noGrp="1"/>
          </p:cNvPicPr>
          <p:nvPr>
            <p:ph sz="quarter" idx="16"/>
          </p:nvPr>
        </p:nvPicPr>
        <p:blipFill rotWithShape="1">
          <a:blip r:embed="rId2"/>
          <a:srcRect t="17574"/>
          <a:stretch/>
        </p:blipFill>
        <p:spPr>
          <a:xfrm>
            <a:off x="1661038" y="1839310"/>
            <a:ext cx="8462594" cy="4106095"/>
          </a:xfrm>
          <a:prstGeom prst="rect">
            <a:avLst/>
          </a:prstGeom>
        </p:spPr>
      </p:pic>
    </p:spTree>
    <p:extLst>
      <p:ext uri="{BB962C8B-B14F-4D97-AF65-F5344CB8AC3E}">
        <p14:creationId xmlns:p14="http://schemas.microsoft.com/office/powerpoint/2010/main" val="79178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Optimizers</a:t>
            </a:r>
          </a:p>
        </p:txBody>
      </p:sp>
      <p:pic>
        <p:nvPicPr>
          <p:cNvPr id="7" name="Picture 6"/>
          <p:cNvPicPr>
            <a:picLocks noChangeAspect="1"/>
          </p:cNvPicPr>
          <p:nvPr/>
        </p:nvPicPr>
        <p:blipFill>
          <a:blip r:embed="rId3"/>
          <a:stretch>
            <a:fillRect/>
          </a:stretch>
        </p:blipFill>
        <p:spPr>
          <a:xfrm>
            <a:off x="1059448" y="1516159"/>
            <a:ext cx="10069929" cy="5052807"/>
          </a:xfrm>
          <a:prstGeom prst="rect">
            <a:avLst/>
          </a:prstGeom>
        </p:spPr>
      </p:pic>
      <p:sp>
        <p:nvSpPr>
          <p:cNvPr id="8" name="Rectangle 7"/>
          <p:cNvSpPr/>
          <p:nvPr/>
        </p:nvSpPr>
        <p:spPr>
          <a:xfrm>
            <a:off x="5013435" y="4440622"/>
            <a:ext cx="2974427" cy="430924"/>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3088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p:txBody>
          <a:bodyPr/>
          <a:lstStyle/>
          <a:p>
            <a:r>
              <a:rPr lang="en-US" sz="4000" dirty="0"/>
              <a:t>Thank</a:t>
            </a:r>
          </a:p>
        </p:txBody>
      </p:sp>
      <p:sp>
        <p:nvSpPr>
          <p:cNvPr id="5" name="Text Placeholder 4"/>
          <p:cNvSpPr>
            <a:spLocks noGrp="1"/>
          </p:cNvSpPr>
          <p:nvPr>
            <p:ph type="body" sz="quarter" idx="18"/>
          </p:nvPr>
        </p:nvSpPr>
        <p:spPr/>
        <p:txBody>
          <a:bodyPr/>
          <a:lstStyle/>
          <a:p>
            <a:r>
              <a:rPr lang="en-US" sz="4000" dirty="0"/>
              <a:t>You!!!</a:t>
            </a:r>
          </a:p>
        </p:txBody>
      </p:sp>
      <p:sp>
        <p:nvSpPr>
          <p:cNvPr id="6" name="Text Placeholder 5"/>
          <p:cNvSpPr>
            <a:spLocks noGrp="1"/>
          </p:cNvSpPr>
          <p:nvPr>
            <p:ph type="body" sz="quarter" idx="19"/>
          </p:nvPr>
        </p:nvSpPr>
        <p:spPr/>
        <p:txBody>
          <a:bodyPr/>
          <a:lstStyle/>
          <a:p>
            <a:r>
              <a:rPr lang="en-US" sz="4000" dirty="0"/>
              <a:t>All</a:t>
            </a:r>
          </a:p>
        </p:txBody>
      </p:sp>
    </p:spTree>
    <p:extLst>
      <p:ext uri="{BB962C8B-B14F-4D97-AF65-F5344CB8AC3E}">
        <p14:creationId xmlns:p14="http://schemas.microsoft.com/office/powerpoint/2010/main" val="10682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Expectation</a:t>
            </a:r>
          </a:p>
        </p:txBody>
      </p:sp>
      <p:sp>
        <p:nvSpPr>
          <p:cNvPr id="5" name="Rectangle 4"/>
          <p:cNvSpPr/>
          <p:nvPr/>
        </p:nvSpPr>
        <p:spPr>
          <a:xfrm>
            <a:off x="2770981" y="2541170"/>
            <a:ext cx="6858000" cy="769441"/>
          </a:xfrm>
          <a:prstGeom prst="rect">
            <a:avLst/>
          </a:prstGeom>
        </p:spPr>
        <p:txBody>
          <a:bodyPr wrap="square">
            <a:spAutoFit/>
          </a:bodyPr>
          <a:lstStyle/>
          <a:p>
            <a:r>
              <a:rPr lang="en-US" sz="2200" dirty="0">
                <a:solidFill>
                  <a:schemeClr val="bg1"/>
                </a:solidFill>
              </a:rPr>
              <a:t>High level understanding of Deep Learning and Neural Network</a:t>
            </a:r>
          </a:p>
        </p:txBody>
      </p:sp>
      <p:pic>
        <p:nvPicPr>
          <p:cNvPr id="7" name="Content Placeholder 6"/>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2773362" y="1333376"/>
            <a:ext cx="6642100" cy="4981575"/>
          </a:xfrm>
        </p:spPr>
      </p:pic>
      <p:sp>
        <p:nvSpPr>
          <p:cNvPr id="8" name="Rectangle 7"/>
          <p:cNvSpPr/>
          <p:nvPr/>
        </p:nvSpPr>
        <p:spPr>
          <a:xfrm>
            <a:off x="2607349" y="6269159"/>
            <a:ext cx="7040880" cy="430887"/>
          </a:xfrm>
          <a:prstGeom prst="rect">
            <a:avLst/>
          </a:prstGeom>
        </p:spPr>
        <p:txBody>
          <a:bodyPr wrap="square">
            <a:spAutoFit/>
          </a:bodyPr>
          <a:lstStyle/>
          <a:p>
            <a:r>
              <a:rPr lang="en-US" sz="2200" u="sng" dirty="0"/>
              <a:t>High level understanding of Deep Learning &amp; Neural Network</a:t>
            </a:r>
          </a:p>
        </p:txBody>
      </p:sp>
    </p:spTree>
    <p:extLst>
      <p:ext uri="{BB962C8B-B14F-4D97-AF65-F5344CB8AC3E}">
        <p14:creationId xmlns:p14="http://schemas.microsoft.com/office/powerpoint/2010/main" val="2712839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b="1" dirty="0"/>
              <a:t>Session Level: </a:t>
            </a:r>
          </a:p>
          <a:p>
            <a:pPr marL="742950" indent="-742950">
              <a:buAutoNum type="alphaLcPeriod"/>
            </a:pPr>
            <a:r>
              <a:rPr lang="en-US" dirty="0">
                <a:solidFill>
                  <a:srgbClr val="009999"/>
                </a:solidFill>
              </a:rPr>
              <a:t>Beginner</a:t>
            </a:r>
          </a:p>
          <a:p>
            <a:pPr marL="742950" indent="-742950">
              <a:buAutoNum type="alphaLcPeriod"/>
            </a:pPr>
            <a:r>
              <a:rPr lang="en-US" dirty="0">
                <a:solidFill>
                  <a:srgbClr val="F8AE3C"/>
                </a:solidFill>
              </a:rPr>
              <a:t>Intermediate</a:t>
            </a:r>
          </a:p>
          <a:p>
            <a:pPr marL="742950" indent="-742950">
              <a:buAutoNum type="alphaLcPeriod"/>
            </a:pPr>
            <a:r>
              <a:rPr lang="en-US" dirty="0">
                <a:solidFill>
                  <a:srgbClr val="C00000"/>
                </a:solidFill>
              </a:rPr>
              <a:t>Advance</a:t>
            </a:r>
          </a:p>
          <a:p>
            <a:pPr marL="742950" indent="-742950">
              <a:buAutoNum type="alphaLcPeriod"/>
            </a:pPr>
            <a:endParaRPr lang="en-US" dirty="0"/>
          </a:p>
        </p:txBody>
      </p:sp>
    </p:spTree>
    <p:extLst>
      <p:ext uri="{BB962C8B-B14F-4D97-AF65-F5344CB8AC3E}">
        <p14:creationId xmlns:p14="http://schemas.microsoft.com/office/powerpoint/2010/main" val="25093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sz="3600" dirty="0"/>
              <a:t>AI </a:t>
            </a:r>
            <a:r>
              <a:rPr lang="en-US" sz="2800" dirty="0"/>
              <a:t>vs. </a:t>
            </a:r>
            <a:r>
              <a:rPr lang="en-US" sz="3600" dirty="0"/>
              <a:t>ML</a:t>
            </a:r>
            <a:r>
              <a:rPr lang="en-US" dirty="0"/>
              <a:t> </a:t>
            </a:r>
            <a:r>
              <a:rPr lang="en-US" sz="2800" dirty="0"/>
              <a:t>vs. </a:t>
            </a:r>
            <a:r>
              <a:rPr lang="en-US" sz="3600" dirty="0"/>
              <a:t>DL</a:t>
            </a:r>
            <a:endParaRPr lang="en-US" dirty="0"/>
          </a:p>
        </p:txBody>
      </p:sp>
      <p:grpSp>
        <p:nvGrpSpPr>
          <p:cNvPr id="38" name="Group 37"/>
          <p:cNvGrpSpPr/>
          <p:nvPr/>
        </p:nvGrpSpPr>
        <p:grpSpPr>
          <a:xfrm>
            <a:off x="838200" y="1586908"/>
            <a:ext cx="10515600" cy="5155267"/>
            <a:chOff x="838200" y="1586908"/>
            <a:chExt cx="10515600" cy="5155267"/>
          </a:xfrm>
        </p:grpSpPr>
        <p:graphicFrame>
          <p:nvGraphicFramePr>
            <p:cNvPr id="12" name="Content Placeholder 6"/>
            <p:cNvGraphicFramePr>
              <a:graphicFrameLocks/>
            </p:cNvGraphicFramePr>
            <p:nvPr>
              <p:extLst>
                <p:ext uri="{D42A27DB-BD31-4B8C-83A1-F6EECF244321}">
                  <p14:modId xmlns:p14="http://schemas.microsoft.com/office/powerpoint/2010/main" val="1156119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1169268" y="1586908"/>
              <a:ext cx="6475115" cy="5155267"/>
              <a:chOff x="5055469" y="2049514"/>
              <a:chExt cx="4572000" cy="4576046"/>
            </a:xfrm>
          </p:grpSpPr>
          <p:sp>
            <p:nvSpPr>
              <p:cNvPr id="14" name="Oval 13"/>
              <p:cNvSpPr>
                <a:spLocks noChangeAspect="1"/>
              </p:cNvSpPr>
              <p:nvPr/>
            </p:nvSpPr>
            <p:spPr>
              <a:xfrm>
                <a:off x="5055469" y="2049514"/>
                <a:ext cx="4572000" cy="4576046"/>
              </a:xfrm>
              <a:prstGeom prst="ellips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67149" y="2151933"/>
                <a:ext cx="548640" cy="548640"/>
              </a:xfrm>
              <a:prstGeom prst="rect">
                <a:avLst/>
              </a:prstGeom>
            </p:spPr>
          </p:pic>
        </p:grpSp>
        <p:grpSp>
          <p:nvGrpSpPr>
            <p:cNvPr id="19" name="Group 18"/>
            <p:cNvGrpSpPr/>
            <p:nvPr/>
          </p:nvGrpSpPr>
          <p:grpSpPr>
            <a:xfrm>
              <a:off x="2099196" y="2776922"/>
              <a:ext cx="4615255" cy="3918365"/>
              <a:chOff x="2100142" y="2823810"/>
              <a:chExt cx="4615255" cy="3918365"/>
            </a:xfrm>
          </p:grpSpPr>
          <p:grpSp>
            <p:nvGrpSpPr>
              <p:cNvPr id="20" name="Group 19"/>
              <p:cNvGrpSpPr/>
              <p:nvPr/>
            </p:nvGrpSpPr>
            <p:grpSpPr>
              <a:xfrm>
                <a:off x="2100142" y="2823810"/>
                <a:ext cx="4615255" cy="3918365"/>
                <a:chOff x="1626469" y="2476684"/>
                <a:chExt cx="3657600" cy="3660836"/>
              </a:xfrm>
            </p:grpSpPr>
            <p:sp>
              <p:nvSpPr>
                <p:cNvPr id="24" name="Oval 23"/>
                <p:cNvSpPr>
                  <a:spLocks noChangeAspect="1"/>
                </p:cNvSpPr>
                <p:nvPr/>
              </p:nvSpPr>
              <p:spPr>
                <a:xfrm>
                  <a:off x="1626469" y="2476684"/>
                  <a:ext cx="3657600" cy="3660836"/>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5229" y="2614249"/>
                  <a:ext cx="548640" cy="548640"/>
                </a:xfrm>
                <a:prstGeom prst="rect">
                  <a:avLst/>
                </a:prstGeom>
              </p:spPr>
            </p:pic>
          </p:grpSp>
          <p:sp>
            <p:nvSpPr>
              <p:cNvPr id="21" name="TextBox 20"/>
              <p:cNvSpPr txBox="1"/>
              <p:nvPr/>
            </p:nvSpPr>
            <p:spPr>
              <a:xfrm>
                <a:off x="2354070" y="4415978"/>
                <a:ext cx="1024128" cy="369332"/>
              </a:xfrm>
              <a:prstGeom prst="rect">
                <a:avLst/>
              </a:prstGeom>
              <a:noFill/>
            </p:spPr>
            <p:txBody>
              <a:bodyPr wrap="square" rtlCol="0">
                <a:spAutoFit/>
              </a:bodyPr>
              <a:lstStyle/>
              <a:p>
                <a:r>
                  <a:rPr lang="en-US" dirty="0"/>
                  <a:t>Netflix </a:t>
                </a:r>
              </a:p>
            </p:txBody>
          </p:sp>
          <p:sp>
            <p:nvSpPr>
              <p:cNvPr id="22" name="TextBox 21"/>
              <p:cNvSpPr txBox="1"/>
              <p:nvPr/>
            </p:nvSpPr>
            <p:spPr>
              <a:xfrm>
                <a:off x="5286538" y="3855142"/>
                <a:ext cx="1272912" cy="369332"/>
              </a:xfrm>
              <a:prstGeom prst="rect">
                <a:avLst/>
              </a:prstGeom>
              <a:noFill/>
            </p:spPr>
            <p:txBody>
              <a:bodyPr wrap="square" rtlCol="0">
                <a:spAutoFit/>
              </a:bodyPr>
              <a:lstStyle/>
              <a:p>
                <a:r>
                  <a:rPr lang="en-US" dirty="0"/>
                  <a:t>Email Spam</a:t>
                </a:r>
              </a:p>
            </p:txBody>
          </p:sp>
          <p:sp>
            <p:nvSpPr>
              <p:cNvPr id="23" name="TextBox 22"/>
              <p:cNvSpPr txBox="1"/>
              <p:nvPr/>
            </p:nvSpPr>
            <p:spPr>
              <a:xfrm>
                <a:off x="2407522" y="3701254"/>
                <a:ext cx="3002684" cy="338554"/>
              </a:xfrm>
              <a:prstGeom prst="rect">
                <a:avLst/>
              </a:prstGeom>
              <a:noFill/>
            </p:spPr>
            <p:txBody>
              <a:bodyPr wrap="square" rtlCol="0">
                <a:spAutoFit/>
              </a:bodyPr>
              <a:lstStyle/>
              <a:p>
                <a:r>
                  <a:rPr lang="en-US" sz="1600" dirty="0"/>
                  <a:t>Amazon recommendations</a:t>
                </a:r>
              </a:p>
            </p:txBody>
          </p:sp>
        </p:grpSp>
        <p:grpSp>
          <p:nvGrpSpPr>
            <p:cNvPr id="28" name="Group 27"/>
            <p:cNvGrpSpPr/>
            <p:nvPr/>
          </p:nvGrpSpPr>
          <p:grpSpPr>
            <a:xfrm>
              <a:off x="3004745" y="4194048"/>
              <a:ext cx="2804159" cy="2548127"/>
              <a:chOff x="3004745" y="4194048"/>
              <a:chExt cx="2804159" cy="2548127"/>
            </a:xfrm>
          </p:grpSpPr>
          <p:grpSp>
            <p:nvGrpSpPr>
              <p:cNvPr id="29" name="Group 28"/>
              <p:cNvGrpSpPr>
                <a:grpSpLocks noChangeAspect="1"/>
              </p:cNvGrpSpPr>
              <p:nvPr/>
            </p:nvGrpSpPr>
            <p:grpSpPr>
              <a:xfrm>
                <a:off x="3004745" y="4194048"/>
                <a:ext cx="2804159" cy="2548127"/>
                <a:chOff x="5969869" y="3885330"/>
                <a:chExt cx="2743200" cy="2745626"/>
              </a:xfrm>
            </p:grpSpPr>
            <p:sp>
              <p:nvSpPr>
                <p:cNvPr id="33" name="Oval 32"/>
                <p:cNvSpPr>
                  <a:spLocks noChangeAspect="1"/>
                </p:cNvSpPr>
                <p:nvPr/>
              </p:nvSpPr>
              <p:spPr>
                <a:xfrm>
                  <a:off x="5969869" y="3885330"/>
                  <a:ext cx="2743200" cy="2745626"/>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21429" y="3935742"/>
                  <a:ext cx="548640" cy="523137"/>
                </a:xfrm>
                <a:prstGeom prst="rect">
                  <a:avLst/>
                </a:prstGeom>
              </p:spPr>
            </p:pic>
          </p:grpSp>
          <p:sp>
            <p:nvSpPr>
              <p:cNvPr id="30" name="TextBox 29"/>
              <p:cNvSpPr txBox="1"/>
              <p:nvPr/>
            </p:nvSpPr>
            <p:spPr>
              <a:xfrm>
                <a:off x="3130564" y="4948271"/>
                <a:ext cx="2209217" cy="338554"/>
              </a:xfrm>
              <a:prstGeom prst="rect">
                <a:avLst/>
              </a:prstGeom>
              <a:noFill/>
            </p:spPr>
            <p:txBody>
              <a:bodyPr wrap="square" rtlCol="0">
                <a:spAutoFit/>
              </a:bodyPr>
              <a:lstStyle/>
              <a:p>
                <a:r>
                  <a:rPr lang="en-US" sz="1600" dirty="0"/>
                  <a:t>Gmail smart reply</a:t>
                </a:r>
              </a:p>
            </p:txBody>
          </p:sp>
          <p:sp>
            <p:nvSpPr>
              <p:cNvPr id="31" name="TextBox 30"/>
              <p:cNvSpPr txBox="1"/>
              <p:nvPr/>
            </p:nvSpPr>
            <p:spPr>
              <a:xfrm>
                <a:off x="3130564" y="5357394"/>
                <a:ext cx="2209217" cy="338554"/>
              </a:xfrm>
              <a:prstGeom prst="rect">
                <a:avLst/>
              </a:prstGeom>
              <a:noFill/>
            </p:spPr>
            <p:txBody>
              <a:bodyPr wrap="square" rtlCol="0">
                <a:spAutoFit/>
              </a:bodyPr>
              <a:lstStyle/>
              <a:p>
                <a:r>
                  <a:rPr lang="en-US" sz="1600" dirty="0"/>
                  <a:t>Facebook photo tagging</a:t>
                </a:r>
              </a:p>
            </p:txBody>
          </p:sp>
          <p:sp>
            <p:nvSpPr>
              <p:cNvPr id="32" name="TextBox 31"/>
              <p:cNvSpPr txBox="1"/>
              <p:nvPr/>
            </p:nvSpPr>
            <p:spPr>
              <a:xfrm>
                <a:off x="3130563" y="5693919"/>
                <a:ext cx="2209217" cy="338554"/>
              </a:xfrm>
              <a:prstGeom prst="rect">
                <a:avLst/>
              </a:prstGeom>
              <a:noFill/>
            </p:spPr>
            <p:txBody>
              <a:bodyPr wrap="square" rtlCol="0">
                <a:spAutoFit/>
              </a:bodyPr>
              <a:lstStyle/>
              <a:p>
                <a:r>
                  <a:rPr lang="en-US" sz="1600" dirty="0" err="1"/>
                  <a:t>AlphaGo</a:t>
                </a:r>
                <a:endParaRPr lang="en-US" sz="1600" dirty="0"/>
              </a:p>
            </p:txBody>
          </p:sp>
        </p:grpSp>
        <p:sp>
          <p:nvSpPr>
            <p:cNvPr id="35" name="TextBox 34"/>
            <p:cNvSpPr txBox="1"/>
            <p:nvPr/>
          </p:nvSpPr>
          <p:spPr>
            <a:xfrm>
              <a:off x="4795333" y="1778579"/>
              <a:ext cx="814124" cy="384721"/>
            </a:xfrm>
            <a:prstGeom prst="rect">
              <a:avLst/>
            </a:prstGeom>
            <a:noFill/>
          </p:spPr>
          <p:txBody>
            <a:bodyPr wrap="square" rtlCol="0">
              <a:spAutoFit/>
            </a:bodyPr>
            <a:lstStyle/>
            <a:p>
              <a:r>
                <a:rPr lang="en-US" dirty="0">
                  <a:solidFill>
                    <a:schemeClr val="bg1"/>
                  </a:solidFill>
                </a:rPr>
                <a:t>1950</a:t>
              </a:r>
            </a:p>
          </p:txBody>
        </p:sp>
        <p:sp>
          <p:nvSpPr>
            <p:cNvPr id="36" name="TextBox 35"/>
            <p:cNvSpPr txBox="1"/>
            <p:nvPr/>
          </p:nvSpPr>
          <p:spPr>
            <a:xfrm>
              <a:off x="4765857" y="3000341"/>
              <a:ext cx="814124" cy="384721"/>
            </a:xfrm>
            <a:prstGeom prst="rect">
              <a:avLst/>
            </a:prstGeom>
            <a:noFill/>
          </p:spPr>
          <p:txBody>
            <a:bodyPr wrap="square" rtlCol="0">
              <a:spAutoFit/>
            </a:bodyPr>
            <a:lstStyle/>
            <a:p>
              <a:r>
                <a:rPr lang="en-US" dirty="0">
                  <a:solidFill>
                    <a:schemeClr val="bg1"/>
                  </a:solidFill>
                </a:rPr>
                <a:t>1990</a:t>
              </a:r>
            </a:p>
          </p:txBody>
        </p:sp>
        <p:sp>
          <p:nvSpPr>
            <p:cNvPr id="37" name="TextBox 36"/>
            <p:cNvSpPr txBox="1"/>
            <p:nvPr/>
          </p:nvSpPr>
          <p:spPr>
            <a:xfrm>
              <a:off x="4672682" y="4363228"/>
              <a:ext cx="814124" cy="369332"/>
            </a:xfrm>
            <a:prstGeom prst="rect">
              <a:avLst/>
            </a:prstGeom>
            <a:noFill/>
          </p:spPr>
          <p:txBody>
            <a:bodyPr wrap="square" rtlCol="0">
              <a:spAutoFit/>
            </a:bodyPr>
            <a:lstStyle/>
            <a:p>
              <a:r>
                <a:rPr lang="en-US" sz="1800" dirty="0">
                  <a:solidFill>
                    <a:schemeClr val="bg1"/>
                  </a:solidFill>
                </a:rPr>
                <a:t>2010</a:t>
              </a:r>
              <a:endParaRPr lang="en-US" dirty="0">
                <a:solidFill>
                  <a:schemeClr val="bg1"/>
                </a:solidFill>
              </a:endParaRPr>
            </a:p>
          </p:txBody>
        </p:sp>
      </p:grpSp>
      <p:sp>
        <p:nvSpPr>
          <p:cNvPr id="39" name="TextBox 38"/>
          <p:cNvSpPr txBox="1"/>
          <p:nvPr/>
        </p:nvSpPr>
        <p:spPr>
          <a:xfrm>
            <a:off x="7745926" y="1838484"/>
            <a:ext cx="4192074" cy="3970318"/>
          </a:xfrm>
          <a:prstGeom prst="rect">
            <a:avLst/>
          </a:prstGeom>
          <a:noFill/>
        </p:spPr>
        <p:txBody>
          <a:bodyPr wrap="square" rtlCol="0">
            <a:spAutoFit/>
          </a:bodyPr>
          <a:lstStyle/>
          <a:p>
            <a:pPr>
              <a:lnSpc>
                <a:spcPct val="90000"/>
              </a:lnSpc>
            </a:pPr>
            <a:r>
              <a:rPr lang="en-US" sz="2000" b="1" dirty="0">
                <a:solidFill>
                  <a:schemeClr val="tx2"/>
                </a:solidFill>
              </a:rPr>
              <a:t>Artificial Intelligence: </a:t>
            </a:r>
            <a:r>
              <a:rPr lang="en-US" sz="2000" dirty="0">
                <a:solidFill>
                  <a:schemeClr val="tx2"/>
                </a:solidFill>
              </a:rPr>
              <a:t>can be loosely interpreted to mean incorporating human intelligence to machines</a:t>
            </a:r>
          </a:p>
          <a:p>
            <a:pPr>
              <a:lnSpc>
                <a:spcPct val="90000"/>
              </a:lnSpc>
            </a:pPr>
            <a:endParaRPr lang="en-US" sz="2000" dirty="0">
              <a:solidFill>
                <a:schemeClr val="tx2"/>
              </a:solidFill>
              <a:cs typeface="Calibri Light"/>
            </a:endParaRPr>
          </a:p>
          <a:p>
            <a:pPr>
              <a:lnSpc>
                <a:spcPct val="90000"/>
              </a:lnSpc>
            </a:pPr>
            <a:r>
              <a:rPr lang="en-US" sz="2000" b="1" dirty="0">
                <a:solidFill>
                  <a:schemeClr val="tx2"/>
                </a:solidFill>
              </a:rPr>
              <a:t>Machine Learning: </a:t>
            </a:r>
            <a:r>
              <a:rPr lang="en-US" sz="2000" dirty="0">
                <a:solidFill>
                  <a:schemeClr val="tx2"/>
                </a:solidFill>
              </a:rPr>
              <a:t>Subset of AI techniques which use statistical methods to enable machines to improve with experience</a:t>
            </a:r>
          </a:p>
          <a:p>
            <a:pPr>
              <a:lnSpc>
                <a:spcPct val="90000"/>
              </a:lnSpc>
            </a:pPr>
            <a:endParaRPr lang="en-US" sz="2000" dirty="0">
              <a:solidFill>
                <a:schemeClr val="tx2"/>
              </a:solidFill>
              <a:cs typeface="Calibri Light"/>
            </a:endParaRPr>
          </a:p>
          <a:p>
            <a:pPr>
              <a:lnSpc>
                <a:spcPct val="90000"/>
              </a:lnSpc>
            </a:pPr>
            <a:r>
              <a:rPr lang="en-US" sz="2000" b="1" dirty="0">
                <a:solidFill>
                  <a:schemeClr val="tx2"/>
                </a:solidFill>
              </a:rPr>
              <a:t>Deep Learning: </a:t>
            </a:r>
            <a:r>
              <a:rPr lang="en-US" sz="2000" dirty="0">
                <a:solidFill>
                  <a:schemeClr val="tx2"/>
                </a:solidFill>
              </a:rPr>
              <a:t>is one of many approaches to machine learning. Geoffrey E. Hinton is known as Father DL</a:t>
            </a:r>
          </a:p>
          <a:p>
            <a:pPr>
              <a:lnSpc>
                <a:spcPct val="90000"/>
              </a:lnSpc>
            </a:pPr>
            <a:endParaRPr lang="en-US" sz="2000" dirty="0">
              <a:solidFill>
                <a:schemeClr val="tx1">
                  <a:lumMod val="50000"/>
                  <a:lumOff val="50000"/>
                </a:schemeClr>
              </a:solidFill>
              <a:latin typeface="Calibri Light"/>
              <a:cs typeface="Calibri Light"/>
            </a:endParaRPr>
          </a:p>
        </p:txBody>
      </p:sp>
    </p:spTree>
    <p:extLst>
      <p:ext uri="{BB962C8B-B14F-4D97-AF65-F5344CB8AC3E}">
        <p14:creationId xmlns:p14="http://schemas.microsoft.com/office/powerpoint/2010/main" val="237774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Nagarro Branding color">
      <a:dk1>
        <a:sysClr val="windowText" lastClr="000000"/>
      </a:dk1>
      <a:lt1>
        <a:sysClr val="window" lastClr="FFFFFF"/>
      </a:lt1>
      <a:dk2>
        <a:srgbClr val="000000"/>
      </a:dk2>
      <a:lt2>
        <a:srgbClr val="FFFFFF"/>
      </a:lt2>
      <a:accent1>
        <a:srgbClr val="F8AE3C"/>
      </a:accent1>
      <a:accent2>
        <a:srgbClr val="387BBA"/>
      </a:accent2>
      <a:accent3>
        <a:srgbClr val="707173"/>
      </a:accent3>
      <a:accent4>
        <a:srgbClr val="C6C931"/>
      </a:accent4>
      <a:accent5>
        <a:srgbClr val="9B2721"/>
      </a:accent5>
      <a:accent6>
        <a:srgbClr val="F8AE3C"/>
      </a:accent6>
      <a:hlink>
        <a:srgbClr val="0563C1"/>
      </a:hlink>
      <a:folHlink>
        <a:srgbClr val="954F72"/>
      </a:folHlink>
    </a:clrScheme>
    <a:fontScheme name="Ngarro Branding">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90000"/>
          </a:lnSpc>
          <a:defRPr sz="2400" dirty="0" smtClean="0">
            <a:solidFill>
              <a:schemeClr val="tx1">
                <a:lumMod val="50000"/>
                <a:lumOff val="50000"/>
              </a:schemeClr>
            </a:solidFill>
            <a:latin typeface="Calibri Light"/>
            <a:cs typeface="Calibri Light"/>
          </a:defRPr>
        </a:defPPr>
      </a:lstStyle>
    </a:txDef>
  </a:objectDefaults>
  <a:extraClrSchemeLst/>
  <a:extLst>
    <a:ext uri="{05A4C25C-085E-4340-85A3-A5531E510DB2}">
      <thm15:themeFamily xmlns:thm15="http://schemas.microsoft.com/office/thememl/2012/main" name="Presentation1" id="{ED50C6C4-A4C7-4AB2-ACEB-9CEA3B2596F4}" vid="{804B71E4-CBF0-4B40-9AEC-D1D6EADDB0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64682</TotalTime>
  <Words>2088</Words>
  <Application>Microsoft Office PowerPoint</Application>
  <PresentationFormat>Custom</PresentationFormat>
  <Paragraphs>315</Paragraphs>
  <Slides>67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nagarro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shilpa.devgan@nagarro.com</dc:creator>
  <cp:lastModifiedBy>Gaurava Sharma</cp:lastModifiedBy>
  <cp:revision>1463</cp:revision>
  <dcterms:created xsi:type="dcterms:W3CDTF">2015-10-09T09:44:40Z</dcterms:created>
  <dcterms:modified xsi:type="dcterms:W3CDTF">2019-04-17T04:19:12Z</dcterms:modified>
</cp:coreProperties>
</file>